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67727"/>
  </p:normalViewPr>
  <p:slideViewPr>
    <p:cSldViewPr snapToGrid="0">
      <p:cViewPr varScale="1">
        <p:scale>
          <a:sx n="100" d="100"/>
          <a:sy n="100" d="100"/>
        </p:scale>
        <p:origin x="196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4920f0c60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4920f0c6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Tx/>
              <a:buNone/>
            </a:pPr>
            <a:r>
              <a:rPr lang="en-CA" b="0" i="0" dirty="0">
                <a:solidFill>
                  <a:srgbClr val="1F1F1F"/>
                </a:solidFill>
                <a:effectLst/>
                <a:latin typeface="Source Sans Pro" panose="020B0503030403020204" pitchFamily="34" charset="0"/>
              </a:rPr>
              <a:t>Adhering to master data tables within the organization, to ensure standardization of master data across all applications and systems of an organization, is another example. </a:t>
            </a:r>
            <a:endParaRPr lang="en-CA" b="0" i="0" dirty="0">
              <a:solidFill>
                <a:srgbClr val="333333"/>
              </a:solidFill>
              <a:effectLst/>
              <a:latin typeface="OpenSans"/>
            </a:endParaRPr>
          </a:p>
          <a:p>
            <a:pPr marL="158750" indent="0" algn="l">
              <a:buFontTx/>
              <a:buNone/>
            </a:pPr>
            <a:endParaRPr lang="en-CA" b="0" i="0" dirty="0">
              <a:solidFill>
                <a:srgbClr val="1F1F1F"/>
              </a:solidFill>
              <a:effectLst/>
              <a:latin typeface="Source Sans Pro" panose="020B0503030403020204" pitchFamily="34" charset="0"/>
            </a:endParaRPr>
          </a:p>
          <a:p>
            <a:pPr marL="158750" indent="0" algn="l">
              <a:buFontTx/>
              <a:buNone/>
            </a:pPr>
            <a:r>
              <a:rPr lang="en-CA" b="0" i="0" dirty="0">
                <a:solidFill>
                  <a:srgbClr val="1F1F1F"/>
                </a:solidFill>
                <a:effectLst/>
                <a:latin typeface="Source Sans Pro" panose="020B0503030403020204" pitchFamily="34" charset="0"/>
              </a:rPr>
              <a:t>The key challenges at this stage could involve data management and working with data repositories that provide high availability, flexibility, accessibility, and security.</a:t>
            </a:r>
            <a:endParaRPr lang="en-CA" b="0" i="0" dirty="0">
              <a:solidFill>
                <a:srgbClr val="333333"/>
              </a:solidFill>
              <a:effectLst/>
              <a:latin typeface="OpenSans"/>
            </a:endParaRPr>
          </a:p>
          <a:p>
            <a:pPr marL="0" lvl="0" indent="0" algn="l" rtl="0">
              <a:spcBef>
                <a:spcPts val="0"/>
              </a:spcBef>
              <a:spcAft>
                <a:spcPts val="0"/>
              </a:spcAft>
              <a:buFontTx/>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04920f0c60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04920f0c60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CA" b="0" i="0" dirty="0">
                <a:solidFill>
                  <a:srgbClr val="1F1F1F"/>
                </a:solidFill>
                <a:effectLst/>
                <a:latin typeface="Source Sans Pro" panose="020B0503030403020204" pitchFamily="34" charset="0"/>
              </a:rPr>
              <a:t>Finally, we have our business stakeholders, applications, programmers, analysts, and data science use cases all pulling this data from the enterprise data repository. </a:t>
            </a:r>
            <a:endParaRPr lang="en-CA" b="0" i="0" dirty="0">
              <a:solidFill>
                <a:srgbClr val="333333"/>
              </a:solidFill>
              <a:effectLst/>
              <a:latin typeface="OpenSans"/>
            </a:endParaRPr>
          </a:p>
          <a:p>
            <a:pPr algn="l"/>
            <a:r>
              <a:rPr lang="en-CA" b="0" i="0" dirty="0">
                <a:solidFill>
                  <a:srgbClr val="1F1F1F"/>
                </a:solidFill>
                <a:effectLst/>
                <a:latin typeface="Source Sans Pro" panose="020B0503030403020204" pitchFamily="34" charset="0"/>
              </a:rPr>
              <a:t>The key challenges at this stage could include the interfaces, APIs, and applications that can get this data to the end-users in line with their specific needs. </a:t>
            </a:r>
            <a:endParaRPr lang="en-CA" b="0" i="0" dirty="0">
              <a:solidFill>
                <a:srgbClr val="333333"/>
              </a:solidFill>
              <a:effectLst/>
              <a:latin typeface="OpenSans"/>
            </a:endParaRPr>
          </a:p>
          <a:p>
            <a:pPr algn="l"/>
            <a:r>
              <a:rPr lang="en-CA" b="0" i="0" dirty="0">
                <a:solidFill>
                  <a:srgbClr val="1F1F1F"/>
                </a:solidFill>
                <a:effectLst/>
                <a:latin typeface="Source Sans Pro" panose="020B0503030403020204" pitchFamily="34" charset="0"/>
              </a:rPr>
              <a:t>For example, Data Analysts may need the raw data to work with, business stakeholders may need reports and dashboards, applications may need custom APIs to pull this data.</a:t>
            </a:r>
            <a:endParaRPr lang="en-CA" b="0" i="0" dirty="0">
              <a:solidFill>
                <a:srgbClr val="333333"/>
              </a:solidFill>
              <a:effectLst/>
              <a:latin typeface="OpenSans"/>
            </a:endParaRP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04920f0c60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04920f0c60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4920f0c60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4920f0c60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Tx/>
              <a:buNone/>
            </a:pPr>
            <a:r>
              <a:rPr lang="en-CA" b="0" i="0" dirty="0">
                <a:solidFill>
                  <a:srgbClr val="1F1F1F"/>
                </a:solidFill>
                <a:effectLst/>
                <a:latin typeface="Source Sans Pro" panose="020B0503030403020204" pitchFamily="34" charset="0"/>
              </a:rPr>
              <a:t>Today, organizations that are using data to uncover opportunities and are applying that knowledge to differentiate themselves are the ones leading into the future. </a:t>
            </a:r>
            <a:endParaRPr lang="en-CA" b="0" i="0" dirty="0">
              <a:solidFill>
                <a:srgbClr val="333333"/>
              </a:solidFill>
              <a:effectLst/>
              <a:latin typeface="OpenSans"/>
            </a:endParaRPr>
          </a:p>
          <a:p>
            <a:pPr marL="158750" indent="0" algn="l">
              <a:buFontTx/>
              <a:buNone/>
            </a:pPr>
            <a:r>
              <a:rPr lang="en-CA" b="0" i="0" dirty="0">
                <a:solidFill>
                  <a:srgbClr val="1F1F1F"/>
                </a:solidFill>
                <a:effectLst/>
                <a:latin typeface="Source Sans Pro" panose="020B0503030403020204" pitchFamily="34" charset="0"/>
              </a:rPr>
              <a:t>Whether looking for patterns in financial transactions to detect fraud, using recommendation engines to drive conversion, mining social media posts for customer voice, or brands </a:t>
            </a:r>
            <a:endParaRPr lang="en-CA" b="0" i="0" dirty="0">
              <a:solidFill>
                <a:srgbClr val="333333"/>
              </a:solidFill>
              <a:effectLst/>
              <a:latin typeface="OpenSans"/>
            </a:endParaRPr>
          </a:p>
          <a:p>
            <a:pPr marL="158750" indent="0" algn="l">
              <a:buFontTx/>
              <a:buNone/>
            </a:pPr>
            <a:r>
              <a:rPr lang="en-CA" b="0" i="0" dirty="0">
                <a:solidFill>
                  <a:srgbClr val="1F1F1F"/>
                </a:solidFill>
                <a:effectLst/>
                <a:latin typeface="Source Sans Pro" panose="020B0503030403020204" pitchFamily="34" charset="0"/>
              </a:rPr>
              <a:t>personalizing their offers based on customer behavior analysis, business leaders </a:t>
            </a:r>
            <a:r>
              <a:rPr lang="en-CA" b="0" i="0">
                <a:solidFill>
                  <a:srgbClr val="1F1F1F"/>
                </a:solidFill>
                <a:effectLst/>
                <a:latin typeface="Source Sans Pro" panose="020B0503030403020204" pitchFamily="34" charset="0"/>
              </a:rPr>
              <a:t>realize that </a:t>
            </a:r>
            <a:r>
              <a:rPr lang="en-CA" b="0" i="0" dirty="0">
                <a:solidFill>
                  <a:srgbClr val="1F1F1F"/>
                </a:solidFill>
                <a:effectLst/>
                <a:latin typeface="Source Sans Pro" panose="020B0503030403020204" pitchFamily="34" charset="0"/>
              </a:rPr>
              <a:t>data holds the key to competitive advantage.</a:t>
            </a:r>
            <a:endParaRPr lang="en-CA" b="0" i="0" dirty="0">
              <a:solidFill>
                <a:srgbClr val="333333"/>
              </a:solidFill>
              <a:effectLst/>
              <a:latin typeface="OpenSans"/>
            </a:endParaRPr>
          </a:p>
          <a:p>
            <a:pPr marL="0" lvl="0" indent="0" algn="l" rtl="0">
              <a:spcBef>
                <a:spcPts val="0"/>
              </a:spcBef>
              <a:spcAft>
                <a:spcPts val="0"/>
              </a:spcAft>
              <a:buFontTx/>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04920f0c60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04920f0c60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920f0c60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920f0c60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04920f0c60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04920f0c60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4920f0c60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4920f0c60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4920f0c60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4920f0c60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4920f0c60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04920f0c60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04920f0c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04920f0c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04920f0c60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04920f0c60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04920f0c60_1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04920f0c60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04920f0c60_1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04920f0c60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04920f0c60_1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04920f0c60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4920f0c60_1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04920f0c60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04920f0c60_1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04920f0c60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04920f0c60_1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04920f0c60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04920f0c60_1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04920f0c60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04920f0c60_1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04920f0c60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04920f0c60_1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04920f0c60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04920f0c6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04920f0c6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Tx/>
              <a:buNone/>
            </a:pPr>
            <a:r>
              <a:rPr lang="en-CA" b="0" i="0" dirty="0">
                <a:solidFill>
                  <a:srgbClr val="1F1F1F"/>
                </a:solidFill>
                <a:effectLst/>
                <a:latin typeface="Source Sans Pro" panose="020B0503030403020204" pitchFamily="34" charset="0"/>
              </a:rPr>
              <a:t>A modern data ecosystem includes a whole network of interconnected, independent, and continually evolving entities. </a:t>
            </a:r>
            <a:endParaRPr lang="en-CA" b="0" i="0" dirty="0">
              <a:solidFill>
                <a:srgbClr val="333333"/>
              </a:solidFill>
              <a:effectLst/>
              <a:latin typeface="OpenSans"/>
            </a:endParaRPr>
          </a:p>
          <a:p>
            <a:pPr marL="0" lvl="0" indent="0" algn="l" rtl="0">
              <a:spcBef>
                <a:spcPts val="0"/>
              </a:spcBef>
              <a:spcAft>
                <a:spcPts val="0"/>
              </a:spcAft>
              <a:buFontTx/>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4920f0c60_1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04920f0c60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04920f0c60_1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04920f0c60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04920f0c60_1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04920f0c60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4920f0c60_1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4920f0c60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920f0c60_1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920f0c60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04920f0c60_1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04920f0c60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04920f0c60_1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04920f0c60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04920f0c60_1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04920f0c60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04920f0c60_1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04920f0c60_1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04920f0c60_1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04920f0c60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04920f0c6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04920f0c6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Tx/>
              <a:buNone/>
            </a:pPr>
            <a:r>
              <a:rPr lang="en-CA" b="0" i="0" dirty="0">
                <a:solidFill>
                  <a:srgbClr val="1F1F1F"/>
                </a:solidFill>
                <a:effectLst/>
                <a:latin typeface="Source Sans Pro" panose="020B0503030403020204" pitchFamily="34" charset="0"/>
              </a:rPr>
              <a:t>It includes data that has to be integrated from disparate sources; </a:t>
            </a:r>
            <a:endParaRPr lang="en-CA" b="0" i="0" dirty="0">
              <a:solidFill>
                <a:srgbClr val="333333"/>
              </a:solidFill>
              <a:effectLst/>
              <a:latin typeface="OpenSans"/>
            </a:endParaRPr>
          </a:p>
          <a:p>
            <a:pPr marL="457200" indent="-298450" algn="l"/>
            <a:r>
              <a:rPr lang="en-CA" b="0" i="0" dirty="0">
                <a:solidFill>
                  <a:srgbClr val="1F1F1F"/>
                </a:solidFill>
                <a:effectLst/>
                <a:latin typeface="Source Sans Pro" panose="020B0503030403020204" pitchFamily="34" charset="0"/>
              </a:rPr>
              <a:t>different types of analysis and skills to generate insights; </a:t>
            </a:r>
            <a:endParaRPr lang="en-CA" b="0" i="0" dirty="0">
              <a:solidFill>
                <a:srgbClr val="333333"/>
              </a:solidFill>
              <a:effectLst/>
              <a:latin typeface="OpenSans"/>
            </a:endParaRPr>
          </a:p>
          <a:p>
            <a:pPr marL="457200" indent="-298450" algn="l"/>
            <a:r>
              <a:rPr lang="en-CA" b="0" i="0" dirty="0">
                <a:solidFill>
                  <a:srgbClr val="1F1F1F"/>
                </a:solidFill>
                <a:effectLst/>
                <a:latin typeface="Source Sans Pro" panose="020B0503030403020204" pitchFamily="34" charset="0"/>
              </a:rPr>
              <a:t>active stakeholders to collaborate and act on insights generated; </a:t>
            </a:r>
            <a:endParaRPr lang="en-CA" b="0" i="0" dirty="0">
              <a:solidFill>
                <a:srgbClr val="333333"/>
              </a:solidFill>
              <a:effectLst/>
              <a:latin typeface="OpenSans"/>
            </a:endParaRPr>
          </a:p>
          <a:p>
            <a:pPr marL="457200" indent="-298450" algn="l"/>
            <a:r>
              <a:rPr lang="en-CA" b="0" i="0" dirty="0">
                <a:solidFill>
                  <a:srgbClr val="1F1F1F"/>
                </a:solidFill>
                <a:effectLst/>
                <a:latin typeface="Source Sans Pro" panose="020B0503030403020204" pitchFamily="34" charset="0"/>
              </a:rPr>
              <a:t>and tools, applications, and infrastructure to store, process, and disseminate data as required.</a:t>
            </a:r>
            <a:endParaRPr lang="en-CA" b="0" i="0" dirty="0">
              <a:solidFill>
                <a:srgbClr val="333333"/>
              </a:solidFill>
              <a:effectLst/>
              <a:latin typeface="OpenSans"/>
            </a:endParaRPr>
          </a:p>
          <a:p>
            <a:pPr marL="0" lvl="0" indent="0" algn="l" rtl="0">
              <a:spcBef>
                <a:spcPts val="0"/>
              </a:spcBef>
              <a:spcAft>
                <a:spcPts val="0"/>
              </a:spcAft>
              <a:buFontTx/>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04920f0c60_1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04920f0c60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04920f0c60_1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04920f0c60_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4920f0c60_1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4920f0c60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4920f0c60_1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4920f0c60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4920f0c60_1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04920f0c60_1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04920f0c60_1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04920f0c60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04920f0c60_1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04920f0c60_1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4920f0c60_1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4920f0c60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04920f0c60_1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04920f0c60_1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04920f0c60_1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04920f0c60_1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04920f0c6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04920f0c6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Tx/>
              <a:buNone/>
            </a:pPr>
            <a:r>
              <a:rPr lang="en-CA" b="0" i="0" dirty="0">
                <a:solidFill>
                  <a:srgbClr val="1F1F1F"/>
                </a:solidFill>
                <a:effectLst/>
                <a:latin typeface="Source Sans Pro" panose="020F0502020204030204" pitchFamily="34" charset="0"/>
              </a:rPr>
              <a:t>Data is available in a variety of structured and unstructured datasets, residing in text, </a:t>
            </a:r>
            <a:r>
              <a:rPr lang="en-CA" b="0" i="0" dirty="0">
                <a:solidFill>
                  <a:srgbClr val="1F1F1F"/>
                </a:solidFill>
                <a:effectLst/>
                <a:latin typeface="Source Sans Pro" panose="020B0503030403020204" pitchFamily="34" charset="0"/>
              </a:rPr>
              <a:t>images, videos, clickstreams, user conversations, social media platforms, the Internet of Things </a:t>
            </a:r>
            <a:endParaRPr lang="en-CA" b="0" i="0" dirty="0">
              <a:solidFill>
                <a:srgbClr val="333333"/>
              </a:solidFill>
              <a:effectLst/>
              <a:latin typeface="OpenSans"/>
            </a:endParaRPr>
          </a:p>
          <a:p>
            <a:pPr marL="158750" indent="0" algn="l">
              <a:buFontTx/>
              <a:buNone/>
            </a:pPr>
            <a:r>
              <a:rPr lang="en-CA" b="0" i="0" dirty="0">
                <a:solidFill>
                  <a:srgbClr val="1F1F1F"/>
                </a:solidFill>
                <a:effectLst/>
                <a:latin typeface="Source Sans Pro" panose="020B0503030403020204" pitchFamily="34" charset="0"/>
              </a:rPr>
              <a:t>(or IoT) devices, real-time events that stream data, legacy databases, and data sourced from professional data providers and agencies.</a:t>
            </a:r>
            <a:endParaRPr lang="en-CA" b="0" i="0" dirty="0">
              <a:solidFill>
                <a:srgbClr val="333333"/>
              </a:solidFill>
              <a:effectLst/>
              <a:latin typeface="OpenSans"/>
            </a:endParaRPr>
          </a:p>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04920f0c60_1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04920f0c60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4920f0c60_1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4920f0c60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04920f0c60_1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04920f0c60_1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04920f0c60_1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04920f0c60_1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04920f0c60_1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04920f0c60_1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04920f0c60_1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04920f0c60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4920f0c60_1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4920f0c60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04920f0c60_1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04920f0c60_1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04920f0c60_1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04920f0c60_1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04920f0c60_1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04920f0c60_1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04920f0c6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04920f0c6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Tx/>
              <a:buNone/>
            </a:pPr>
            <a:r>
              <a:rPr lang="en-CA" b="0" i="0" dirty="0">
                <a:solidFill>
                  <a:srgbClr val="1F1F1F"/>
                </a:solidFill>
                <a:effectLst/>
                <a:latin typeface="Source Sans Pro" panose="020B0503030403020204" pitchFamily="34" charset="0"/>
              </a:rPr>
              <a:t>When you’re working with so many different sources of data, the first step is to pull a copy of the data from the original sources into a data repository. </a:t>
            </a:r>
            <a:endParaRPr lang="en-CA" b="0" i="0" dirty="0">
              <a:solidFill>
                <a:srgbClr val="333333"/>
              </a:solidFill>
              <a:effectLst/>
              <a:latin typeface="OpenSans"/>
            </a:endParaRPr>
          </a:p>
          <a:p>
            <a:pPr marL="158750" indent="0" algn="l">
              <a:buFontTx/>
              <a:buNone/>
            </a:pPr>
            <a:endParaRPr lang="en-CA" b="0" i="0" dirty="0">
              <a:solidFill>
                <a:srgbClr val="1F1F1F"/>
              </a:solidFill>
              <a:effectLst/>
              <a:latin typeface="Source Sans Pro" panose="020B0503030403020204" pitchFamily="34" charset="0"/>
            </a:endParaRPr>
          </a:p>
          <a:p>
            <a:pPr marL="0" lvl="0" indent="0" algn="l" rtl="0">
              <a:spcBef>
                <a:spcPts val="0"/>
              </a:spcBef>
              <a:spcAft>
                <a:spcPts val="0"/>
              </a:spcAft>
              <a:buFontTx/>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04920f0c60_1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04920f0c60_1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04920f0c60_1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04920f0c60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04920f0c60_1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04920f0c60_1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04920f0c60_1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04920f0c60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04920f0c60_1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04920f0c60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04920f0c60_1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04920f0c60_1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04920f0c60_1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04920f0c60_1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04920f0c60_1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04920f0c60_1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04920f0c60_1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04920f0c60_1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04920f0c60_1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04920f0c60_1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04920f0c6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04920f0c6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Tx/>
              <a:buNone/>
            </a:pPr>
            <a:r>
              <a:rPr lang="en-CA" b="0" i="0" dirty="0">
                <a:solidFill>
                  <a:srgbClr val="1F1F1F"/>
                </a:solidFill>
                <a:effectLst/>
                <a:latin typeface="Source Sans Pro" panose="020B0503030403020204" pitchFamily="34" charset="0"/>
              </a:rPr>
              <a:t>At this stage, you’re only looking at acquiring the data you need—working with data formats, sources, and interfaces through which this data can be pulled in. </a:t>
            </a:r>
          </a:p>
          <a:p>
            <a:pPr marL="158750" indent="0" algn="l">
              <a:buFontTx/>
              <a:buNone/>
            </a:pPr>
            <a:endParaRPr lang="en-CA" b="0" i="0" dirty="0">
              <a:solidFill>
                <a:srgbClr val="333333"/>
              </a:solidFill>
              <a:effectLst/>
              <a:latin typeface="OpenSans"/>
            </a:endParaRPr>
          </a:p>
          <a:p>
            <a:pPr marL="0" lvl="0" indent="0" algn="l" rtl="0">
              <a:spcBef>
                <a:spcPts val="0"/>
              </a:spcBef>
              <a:spcAft>
                <a:spcPts val="0"/>
              </a:spcAft>
              <a:buNone/>
            </a:pP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04920f0c60_1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04920f0c60_1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04920f0c60_1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04920f0c60_1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04920f0c60_1_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04920f0c60_1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04920f0c60_1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04920f0c60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4920f0c60_1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4920f0c60_1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4920f0c60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4920f0c6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b="0" i="0" dirty="0">
                <a:solidFill>
                  <a:srgbClr val="1F1F1F"/>
                </a:solidFill>
                <a:effectLst/>
                <a:latin typeface="Source Sans Pro" panose="020B0503030403020204" pitchFamily="34" charset="0"/>
              </a:rPr>
              <a:t>Reliability, security, and integrity of the data being acquired are some of the challenges you work through at this stage.</a:t>
            </a:r>
            <a:endParaRPr lang="en-CA" b="0" i="0" dirty="0">
              <a:solidFill>
                <a:srgbClr val="333333"/>
              </a:solidFill>
              <a:effectLst/>
              <a:latin typeface="OpenSans"/>
            </a:endParaRP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04920f0c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04920f0c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Tx/>
              <a:buNone/>
            </a:pPr>
            <a:r>
              <a:rPr lang="en-CA" b="0" i="0" dirty="0">
                <a:solidFill>
                  <a:srgbClr val="1F1F1F"/>
                </a:solidFill>
                <a:effectLst/>
                <a:latin typeface="Source Sans Pro" panose="020B0503030403020204" pitchFamily="34" charset="0"/>
              </a:rPr>
              <a:t>Once the raw data is in a common place, it needs to get organized, cleaned up, and optimized for access by end-users. </a:t>
            </a:r>
            <a:endParaRPr lang="en-CA" b="0" i="0" dirty="0">
              <a:solidFill>
                <a:srgbClr val="333333"/>
              </a:solidFill>
              <a:effectLst/>
              <a:latin typeface="OpenSans"/>
            </a:endParaRPr>
          </a:p>
          <a:p>
            <a:pPr marL="158750" indent="0" algn="l">
              <a:buFontTx/>
              <a:buNone/>
            </a:pPr>
            <a:endParaRPr lang="en-CA" b="0" i="0" dirty="0">
              <a:solidFill>
                <a:srgbClr val="333333"/>
              </a:solidFill>
              <a:effectLst/>
              <a:latin typeface="OpenSans"/>
            </a:endParaRPr>
          </a:p>
          <a:p>
            <a:pPr marL="158750" indent="0" algn="l">
              <a:buFontTx/>
              <a:buNone/>
            </a:pPr>
            <a:r>
              <a:rPr lang="en-CA" b="0" i="0" dirty="0">
                <a:solidFill>
                  <a:srgbClr val="1F1F1F"/>
                </a:solidFill>
                <a:effectLst/>
                <a:latin typeface="Source Sans Pro" panose="020B0503030403020204" pitchFamily="34" charset="0"/>
              </a:rPr>
              <a:t>The data will also need to conform to compliances and standards enforced in the organization.</a:t>
            </a:r>
          </a:p>
          <a:p>
            <a:pPr marL="158750" indent="0" algn="l">
              <a:buFontTx/>
              <a:buNone/>
            </a:pPr>
            <a:endParaRPr lang="en-CA" b="0" i="0" dirty="0">
              <a:solidFill>
                <a:srgbClr val="1F1F1F"/>
              </a:solidFill>
              <a:effectLst/>
              <a:latin typeface="Source Sans Pro" panose="020B0503030403020204" pitchFamily="34" charset="0"/>
            </a:endParaRPr>
          </a:p>
          <a:p>
            <a:pPr algn="l"/>
            <a:r>
              <a:rPr lang="en-CA" b="0" i="0" dirty="0">
                <a:solidFill>
                  <a:srgbClr val="1F1F1F"/>
                </a:solidFill>
                <a:effectLst/>
                <a:latin typeface="Source Sans Pro" panose="020B0503030403020204" pitchFamily="34" charset="0"/>
              </a:rPr>
              <a:t>For example, conforming to guidelines that regulate the storage and use of personal data such as </a:t>
            </a:r>
            <a:r>
              <a:rPr lang="en-CA" b="1" i="0" dirty="0">
                <a:solidFill>
                  <a:srgbClr val="1F1F1F"/>
                </a:solidFill>
                <a:effectLst/>
                <a:latin typeface="Source Sans Pro" panose="020B0503030403020204" pitchFamily="34" charset="0"/>
              </a:rPr>
              <a:t>health, biometrics, or household data in </a:t>
            </a:r>
            <a:r>
              <a:rPr lang="en-CA" b="0" i="0" dirty="0">
                <a:solidFill>
                  <a:srgbClr val="1F1F1F"/>
                </a:solidFill>
                <a:effectLst/>
                <a:latin typeface="Source Sans Pro" panose="020B0503030403020204" pitchFamily="34" charset="0"/>
              </a:rPr>
              <a:t>the case of IoT devices. </a:t>
            </a:r>
            <a:endParaRPr lang="en-CA" b="0" i="0" dirty="0">
              <a:solidFill>
                <a:srgbClr val="333333"/>
              </a:solidFill>
              <a:effectLst/>
              <a:latin typeface="OpenSans"/>
            </a:endParaRPr>
          </a:p>
          <a:p>
            <a:pPr marL="158750" indent="0" algn="l">
              <a:buFontTx/>
              <a:buNone/>
            </a:pPr>
            <a:endParaRPr lang="en-CA" b="0" i="0" dirty="0">
              <a:solidFill>
                <a:srgbClr val="333333"/>
              </a:solidFill>
              <a:effectLst/>
              <a:latin typeface="OpenSans"/>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t>Introduction</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311700" y="187275"/>
            <a:ext cx="8520600" cy="830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 Modern data ecosystem - Enterprise data environment</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08" name="Google Shape;108;p22"/>
          <p:cNvPicPr preferRelativeResize="0"/>
          <p:nvPr/>
        </p:nvPicPr>
        <p:blipFill>
          <a:blip r:embed="rId3">
            <a:alphaModFix/>
          </a:blip>
          <a:stretch>
            <a:fillRect/>
          </a:stretch>
        </p:blipFill>
        <p:spPr>
          <a:xfrm>
            <a:off x="311700" y="1157625"/>
            <a:ext cx="5885724"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 Modern data ecosystem - Users</a:t>
            </a:r>
            <a:endParaRPr/>
          </a:p>
        </p:txBody>
      </p:sp>
      <p:pic>
        <p:nvPicPr>
          <p:cNvPr id="114" name="Google Shape;114;p23"/>
          <p:cNvPicPr preferRelativeResize="0"/>
          <p:nvPr/>
        </p:nvPicPr>
        <p:blipFill>
          <a:blip r:embed="rId3">
            <a:alphaModFix/>
          </a:blip>
          <a:stretch>
            <a:fillRect/>
          </a:stretch>
        </p:blipFill>
        <p:spPr>
          <a:xfrm>
            <a:off x="152400" y="1170125"/>
            <a:ext cx="8784460"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 Modern data ecosystem</a:t>
            </a:r>
            <a:endParaRPr/>
          </a:p>
        </p:txBody>
      </p:sp>
      <p:pic>
        <p:nvPicPr>
          <p:cNvPr id="120" name="Google Shape;120;p24"/>
          <p:cNvPicPr preferRelativeResize="0"/>
          <p:nvPr/>
        </p:nvPicPr>
        <p:blipFill>
          <a:blip r:embed="rId3">
            <a:alphaModFix/>
          </a:blip>
          <a:stretch>
            <a:fillRect/>
          </a:stretch>
        </p:blipFill>
        <p:spPr>
          <a:xfrm>
            <a:off x="589325" y="1170125"/>
            <a:ext cx="6786508" cy="382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 Modern data ecosystem</a:t>
            </a:r>
            <a:endParaRPr/>
          </a:p>
          <a:p>
            <a:pPr marL="0" lvl="0" indent="0" algn="l" rtl="0">
              <a:spcBef>
                <a:spcPts val="0"/>
              </a:spcBef>
              <a:spcAft>
                <a:spcPts val="0"/>
              </a:spcAft>
              <a:buNone/>
            </a:pPr>
            <a:endParaRPr/>
          </a:p>
        </p:txBody>
      </p:sp>
      <p:pic>
        <p:nvPicPr>
          <p:cNvPr id="126" name="Google Shape;126;p25"/>
          <p:cNvPicPr preferRelativeResize="0"/>
          <p:nvPr/>
        </p:nvPicPr>
        <p:blipFill>
          <a:blip r:embed="rId3">
            <a:alphaModFix/>
          </a:blip>
          <a:stretch>
            <a:fillRect/>
          </a:stretch>
        </p:blipFill>
        <p:spPr>
          <a:xfrm>
            <a:off x="311700" y="1182625"/>
            <a:ext cx="8204676" cy="382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2. Key players in Data ecosystem</a:t>
            </a:r>
            <a:endParaRPr b="1"/>
          </a:p>
        </p:txBody>
      </p:sp>
      <p:pic>
        <p:nvPicPr>
          <p:cNvPr id="132" name="Google Shape;132;p26"/>
          <p:cNvPicPr preferRelativeResize="0"/>
          <p:nvPr/>
        </p:nvPicPr>
        <p:blipFill>
          <a:blip r:embed="rId3">
            <a:alphaModFix/>
          </a:blip>
          <a:stretch>
            <a:fillRect/>
          </a:stretch>
        </p:blipFill>
        <p:spPr>
          <a:xfrm>
            <a:off x="311700" y="1017725"/>
            <a:ext cx="6812536"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2. Key players in Data ecosystem</a:t>
            </a:r>
            <a:endParaRPr b="1"/>
          </a:p>
          <a:p>
            <a:pPr marL="0" lvl="0" indent="0" algn="l" rtl="0">
              <a:spcBef>
                <a:spcPts val="0"/>
              </a:spcBef>
              <a:spcAft>
                <a:spcPts val="0"/>
              </a:spcAft>
              <a:buNone/>
            </a:pPr>
            <a:endParaRPr/>
          </a:p>
        </p:txBody>
      </p:sp>
      <p:pic>
        <p:nvPicPr>
          <p:cNvPr id="138" name="Google Shape;138;p27"/>
          <p:cNvPicPr preferRelativeResize="0"/>
          <p:nvPr/>
        </p:nvPicPr>
        <p:blipFill>
          <a:blip r:embed="rId3">
            <a:alphaModFix/>
          </a:blip>
          <a:stretch>
            <a:fillRect/>
          </a:stretch>
        </p:blipFill>
        <p:spPr>
          <a:xfrm>
            <a:off x="311700" y="1120200"/>
            <a:ext cx="7499600"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2. Key players in Data ecosystem - Data engineer</a:t>
            </a:r>
            <a:endParaRPr b="1"/>
          </a:p>
          <a:p>
            <a:pPr marL="0" lvl="0" indent="0" algn="l" rtl="0">
              <a:spcBef>
                <a:spcPts val="0"/>
              </a:spcBef>
              <a:spcAft>
                <a:spcPts val="0"/>
              </a:spcAft>
              <a:buNone/>
            </a:pPr>
            <a:endParaRPr/>
          </a:p>
        </p:txBody>
      </p:sp>
      <p:pic>
        <p:nvPicPr>
          <p:cNvPr id="144" name="Google Shape;144;p28"/>
          <p:cNvPicPr preferRelativeResize="0"/>
          <p:nvPr/>
        </p:nvPicPr>
        <p:blipFill>
          <a:blip r:embed="rId3">
            <a:alphaModFix/>
          </a:blip>
          <a:stretch>
            <a:fillRect/>
          </a:stretch>
        </p:blipFill>
        <p:spPr>
          <a:xfrm>
            <a:off x="449025" y="1017725"/>
            <a:ext cx="7478451" cy="3482276"/>
          </a:xfrm>
          <a:prstGeom prst="rect">
            <a:avLst/>
          </a:prstGeom>
          <a:noFill/>
          <a:ln>
            <a:noFill/>
          </a:ln>
        </p:spPr>
      </p:pic>
      <p:sp>
        <p:nvSpPr>
          <p:cNvPr id="145" name="Google Shape;145;p28"/>
          <p:cNvSpPr txBox="1"/>
          <p:nvPr/>
        </p:nvSpPr>
        <p:spPr>
          <a:xfrm>
            <a:off x="449025" y="4589400"/>
            <a:ext cx="7865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Data Engineers are people who develop and maintain data architectures and make data </a:t>
            </a:r>
            <a:r>
              <a:rPr lang="en" sz="1200">
                <a:solidFill>
                  <a:srgbClr val="1F1F1F"/>
                </a:solidFill>
              </a:rPr>
              <a:t>available for business operations and analysis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2. Key players in Data ecosystem - Data engineer</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51" name="Google Shape;151;p29"/>
          <p:cNvPicPr preferRelativeResize="0"/>
          <p:nvPr/>
        </p:nvPicPr>
        <p:blipFill>
          <a:blip r:embed="rId3">
            <a:alphaModFix/>
          </a:blip>
          <a:stretch>
            <a:fillRect/>
          </a:stretch>
        </p:blipFill>
        <p:spPr>
          <a:xfrm>
            <a:off x="311700" y="1152476"/>
            <a:ext cx="7795700" cy="3573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2. Key players in Data ecosystem - Data engineer</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57" name="Google Shape;157;p30"/>
          <p:cNvPicPr preferRelativeResize="0"/>
          <p:nvPr/>
        </p:nvPicPr>
        <p:blipFill>
          <a:blip r:embed="rId3">
            <a:alphaModFix/>
          </a:blip>
          <a:stretch>
            <a:fillRect/>
          </a:stretch>
        </p:blipFill>
        <p:spPr>
          <a:xfrm>
            <a:off x="311700" y="1375733"/>
            <a:ext cx="8520599" cy="349564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2. Key players in Data ecosystem - Data Analyst</a:t>
            </a:r>
            <a:endParaRPr/>
          </a:p>
        </p:txBody>
      </p:sp>
      <p:pic>
        <p:nvPicPr>
          <p:cNvPr id="163" name="Google Shape;163;p31"/>
          <p:cNvPicPr preferRelativeResize="0"/>
          <p:nvPr/>
        </p:nvPicPr>
        <p:blipFill>
          <a:blip r:embed="rId3">
            <a:alphaModFix/>
          </a:blip>
          <a:stretch>
            <a:fillRect/>
          </a:stretch>
        </p:blipFill>
        <p:spPr>
          <a:xfrm>
            <a:off x="311700" y="1195075"/>
            <a:ext cx="8104614" cy="3820975"/>
          </a:xfrm>
          <a:prstGeom prst="rect">
            <a:avLst/>
          </a:prstGeom>
          <a:noFill/>
          <a:ln>
            <a:noFill/>
          </a:ln>
        </p:spPr>
      </p:pic>
      <p:sp>
        <p:nvSpPr>
          <p:cNvPr id="164" name="Google Shape;164;p31"/>
          <p:cNvSpPr txBox="1"/>
          <p:nvPr/>
        </p:nvSpPr>
        <p:spPr>
          <a:xfrm>
            <a:off x="3782725" y="4094825"/>
            <a:ext cx="4057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Data Analyst translates data and numbers into plain language, so organizations </a:t>
            </a:r>
            <a:r>
              <a:rPr lang="en" sz="1200">
                <a:solidFill>
                  <a:srgbClr val="1F1F1F"/>
                </a:solidFill>
                <a:highlight>
                  <a:srgbClr val="EEEEEE"/>
                </a:highlight>
              </a:rPr>
              <a:t>can make decisions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 Modern data ecosystem</a:t>
            </a:r>
            <a:endParaRPr b="1"/>
          </a:p>
        </p:txBody>
      </p:sp>
      <p:pic>
        <p:nvPicPr>
          <p:cNvPr id="60" name="Google Shape;60;p14"/>
          <p:cNvPicPr preferRelativeResize="0"/>
          <p:nvPr/>
        </p:nvPicPr>
        <p:blipFill>
          <a:blip r:embed="rId3">
            <a:alphaModFix/>
          </a:blip>
          <a:stretch>
            <a:fillRect/>
          </a:stretch>
        </p:blipFill>
        <p:spPr>
          <a:xfrm>
            <a:off x="152400" y="1170125"/>
            <a:ext cx="8839200" cy="377952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2. Key players in Data ecosystem - Data Analyst</a:t>
            </a:r>
            <a:endParaRPr/>
          </a:p>
          <a:p>
            <a:pPr marL="0" lvl="0" indent="0" algn="l" rtl="0">
              <a:spcBef>
                <a:spcPts val="0"/>
              </a:spcBef>
              <a:spcAft>
                <a:spcPts val="0"/>
              </a:spcAft>
              <a:buNone/>
            </a:pPr>
            <a:endParaRPr/>
          </a:p>
        </p:txBody>
      </p:sp>
      <p:pic>
        <p:nvPicPr>
          <p:cNvPr id="170" name="Google Shape;170;p32"/>
          <p:cNvPicPr preferRelativeResize="0"/>
          <p:nvPr/>
        </p:nvPicPr>
        <p:blipFill>
          <a:blip r:embed="rId3">
            <a:alphaModFix/>
          </a:blip>
          <a:stretch>
            <a:fillRect/>
          </a:stretch>
        </p:blipFill>
        <p:spPr>
          <a:xfrm>
            <a:off x="152400" y="1195100"/>
            <a:ext cx="8839198" cy="35183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2. Key players in Data ecosystem - Data Analyst</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76" name="Google Shape;176;p33"/>
          <p:cNvPicPr preferRelativeResize="0"/>
          <p:nvPr/>
        </p:nvPicPr>
        <p:blipFill>
          <a:blip r:embed="rId3">
            <a:alphaModFix/>
          </a:blip>
          <a:stretch>
            <a:fillRect/>
          </a:stretch>
        </p:blipFill>
        <p:spPr>
          <a:xfrm>
            <a:off x="311700" y="1152474"/>
            <a:ext cx="6584724" cy="3576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2. Key players in Data ecosystem - Data Analyst</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82" name="Google Shape;182;p34"/>
          <p:cNvPicPr preferRelativeResize="0"/>
          <p:nvPr/>
        </p:nvPicPr>
        <p:blipFill>
          <a:blip r:embed="rId3">
            <a:alphaModFix/>
          </a:blip>
          <a:stretch>
            <a:fillRect/>
          </a:stretch>
        </p:blipFill>
        <p:spPr>
          <a:xfrm>
            <a:off x="152400" y="1344900"/>
            <a:ext cx="8839199" cy="321495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2. Key players in Data ecosystem - Data Scientist</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88" name="Google Shape;188;p35"/>
          <p:cNvPicPr preferRelativeResize="0"/>
          <p:nvPr/>
        </p:nvPicPr>
        <p:blipFill>
          <a:blip r:embed="rId3">
            <a:alphaModFix/>
          </a:blip>
          <a:stretch>
            <a:fillRect/>
          </a:stretch>
        </p:blipFill>
        <p:spPr>
          <a:xfrm>
            <a:off x="311700" y="1145175"/>
            <a:ext cx="7390937" cy="382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2. Key players in Data ecosystem - Data Scientist</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94" name="Google Shape;194;p36"/>
          <p:cNvPicPr preferRelativeResize="0"/>
          <p:nvPr/>
        </p:nvPicPr>
        <p:blipFill>
          <a:blip r:embed="rId3">
            <a:alphaModFix/>
          </a:blip>
          <a:stretch>
            <a:fillRect/>
          </a:stretch>
        </p:blipFill>
        <p:spPr>
          <a:xfrm>
            <a:off x="311700" y="1107700"/>
            <a:ext cx="7456652" cy="3820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2. Key players in Data ecosystem - Data Scientist</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00" name="Google Shape;200;p37"/>
          <p:cNvPicPr preferRelativeResize="0"/>
          <p:nvPr/>
        </p:nvPicPr>
        <p:blipFill>
          <a:blip r:embed="rId3">
            <a:alphaModFix/>
          </a:blip>
          <a:stretch>
            <a:fillRect/>
          </a:stretch>
        </p:blipFill>
        <p:spPr>
          <a:xfrm>
            <a:off x="311700" y="1157625"/>
            <a:ext cx="8839200" cy="323556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2. Key players in Data ecosystem - BI analyst</a:t>
            </a:r>
            <a:endParaRPr/>
          </a:p>
        </p:txBody>
      </p:sp>
      <p:pic>
        <p:nvPicPr>
          <p:cNvPr id="206" name="Google Shape;206;p38"/>
          <p:cNvPicPr preferRelativeResize="0"/>
          <p:nvPr/>
        </p:nvPicPr>
        <p:blipFill>
          <a:blip r:embed="rId3">
            <a:alphaModFix/>
          </a:blip>
          <a:stretch>
            <a:fillRect/>
          </a:stretch>
        </p:blipFill>
        <p:spPr>
          <a:xfrm>
            <a:off x="311700" y="1145150"/>
            <a:ext cx="7757531" cy="382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2. Key players in Data ecosystem - BI analyst</a:t>
            </a:r>
            <a:endParaRPr/>
          </a:p>
          <a:p>
            <a:pPr marL="0" lvl="0" indent="0" algn="l" rtl="0">
              <a:spcBef>
                <a:spcPts val="0"/>
              </a:spcBef>
              <a:spcAft>
                <a:spcPts val="0"/>
              </a:spcAft>
              <a:buNone/>
            </a:pPr>
            <a:endParaRPr/>
          </a:p>
        </p:txBody>
      </p:sp>
      <p:pic>
        <p:nvPicPr>
          <p:cNvPr id="212" name="Google Shape;212;p39"/>
          <p:cNvPicPr preferRelativeResize="0"/>
          <p:nvPr/>
        </p:nvPicPr>
        <p:blipFill>
          <a:blip r:embed="rId3">
            <a:alphaModFix/>
          </a:blip>
          <a:stretch>
            <a:fillRect/>
          </a:stretch>
        </p:blipFill>
        <p:spPr>
          <a:xfrm>
            <a:off x="311700" y="1145175"/>
            <a:ext cx="7304575" cy="3820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2. Key players in Data ecosystem - Summary</a:t>
            </a:r>
            <a:endParaRPr/>
          </a:p>
        </p:txBody>
      </p:sp>
      <p:pic>
        <p:nvPicPr>
          <p:cNvPr id="218" name="Google Shape;218;p40"/>
          <p:cNvPicPr preferRelativeResize="0"/>
          <p:nvPr/>
        </p:nvPicPr>
        <p:blipFill>
          <a:blip r:embed="rId3">
            <a:alphaModFix/>
          </a:blip>
          <a:stretch>
            <a:fillRect/>
          </a:stretch>
        </p:blipFill>
        <p:spPr>
          <a:xfrm>
            <a:off x="311700" y="1195100"/>
            <a:ext cx="7577079" cy="38209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3. What is DE - Introduction</a:t>
            </a:r>
            <a:endParaRPr b="1"/>
          </a:p>
        </p:txBody>
      </p:sp>
      <p:pic>
        <p:nvPicPr>
          <p:cNvPr id="224" name="Google Shape;224;p41"/>
          <p:cNvPicPr preferRelativeResize="0"/>
          <p:nvPr/>
        </p:nvPicPr>
        <p:blipFill>
          <a:blip r:embed="rId3">
            <a:alphaModFix/>
          </a:blip>
          <a:stretch>
            <a:fillRect/>
          </a:stretch>
        </p:blipFill>
        <p:spPr>
          <a:xfrm>
            <a:off x="311700" y="1017725"/>
            <a:ext cx="6998997" cy="382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 Modern data ecosystem</a:t>
            </a:r>
            <a:endParaRPr b="1"/>
          </a:p>
          <a:p>
            <a:pPr marL="0" lvl="0" indent="0" algn="l" rtl="0">
              <a:spcBef>
                <a:spcPts val="0"/>
              </a:spcBef>
              <a:spcAft>
                <a:spcPts val="0"/>
              </a:spcAft>
              <a:buNone/>
            </a:pPr>
            <a:endParaRPr/>
          </a:p>
        </p:txBody>
      </p:sp>
      <p:pic>
        <p:nvPicPr>
          <p:cNvPr id="66" name="Google Shape;66;p15"/>
          <p:cNvPicPr preferRelativeResize="0"/>
          <p:nvPr/>
        </p:nvPicPr>
        <p:blipFill>
          <a:blip r:embed="rId3">
            <a:alphaModFix/>
          </a:blip>
          <a:stretch>
            <a:fillRect/>
          </a:stretch>
        </p:blipFill>
        <p:spPr>
          <a:xfrm>
            <a:off x="651750" y="1182600"/>
            <a:ext cx="7442247" cy="38209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3. What is DE - Introduction</a:t>
            </a:r>
            <a:endParaRPr b="1"/>
          </a:p>
          <a:p>
            <a:pPr marL="0" lvl="0" indent="0" algn="l" rtl="0">
              <a:spcBef>
                <a:spcPts val="0"/>
              </a:spcBef>
              <a:spcAft>
                <a:spcPts val="0"/>
              </a:spcAft>
              <a:buNone/>
            </a:pPr>
            <a:endParaRPr/>
          </a:p>
        </p:txBody>
      </p:sp>
      <p:pic>
        <p:nvPicPr>
          <p:cNvPr id="230" name="Google Shape;230;p42"/>
          <p:cNvPicPr preferRelativeResize="0"/>
          <p:nvPr/>
        </p:nvPicPr>
        <p:blipFill>
          <a:blip r:embed="rId3">
            <a:alphaModFix/>
          </a:blip>
          <a:stretch>
            <a:fillRect/>
          </a:stretch>
        </p:blipFill>
        <p:spPr>
          <a:xfrm>
            <a:off x="311700" y="1170125"/>
            <a:ext cx="7350026" cy="38209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3. What is DE - fields of DE</a:t>
            </a:r>
            <a:endParaRPr/>
          </a:p>
        </p:txBody>
      </p:sp>
      <p:pic>
        <p:nvPicPr>
          <p:cNvPr id="236" name="Google Shape;236;p43"/>
          <p:cNvPicPr preferRelativeResize="0"/>
          <p:nvPr/>
        </p:nvPicPr>
        <p:blipFill>
          <a:blip r:embed="rId3">
            <a:alphaModFix/>
          </a:blip>
          <a:stretch>
            <a:fillRect/>
          </a:stretch>
        </p:blipFill>
        <p:spPr>
          <a:xfrm>
            <a:off x="152400" y="1170125"/>
            <a:ext cx="8839201" cy="321952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3. What is DE - fields of DE</a:t>
            </a:r>
            <a:endParaRPr/>
          </a:p>
          <a:p>
            <a:pPr marL="0" lvl="0" indent="0" algn="l" rtl="0">
              <a:spcBef>
                <a:spcPts val="0"/>
              </a:spcBef>
              <a:spcAft>
                <a:spcPts val="0"/>
              </a:spcAft>
              <a:buNone/>
            </a:pPr>
            <a:endParaRPr/>
          </a:p>
        </p:txBody>
      </p:sp>
      <p:pic>
        <p:nvPicPr>
          <p:cNvPr id="242" name="Google Shape;242;p44"/>
          <p:cNvPicPr preferRelativeResize="0"/>
          <p:nvPr/>
        </p:nvPicPr>
        <p:blipFill>
          <a:blip r:embed="rId3">
            <a:alphaModFix/>
          </a:blip>
          <a:stretch>
            <a:fillRect/>
          </a:stretch>
        </p:blipFill>
        <p:spPr>
          <a:xfrm>
            <a:off x="152400" y="1170125"/>
            <a:ext cx="8839199" cy="3073797"/>
          </a:xfrm>
          <a:prstGeom prst="rect">
            <a:avLst/>
          </a:prstGeom>
          <a:noFill/>
          <a:ln>
            <a:noFill/>
          </a:ln>
        </p:spPr>
      </p:pic>
      <p:sp>
        <p:nvSpPr>
          <p:cNvPr id="243" name="Google Shape;243;p44"/>
          <p:cNvSpPr txBox="1"/>
          <p:nvPr/>
        </p:nvSpPr>
        <p:spPr>
          <a:xfrm>
            <a:off x="271200" y="4243925"/>
            <a:ext cx="8601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highlight>
                  <a:srgbClr val="FFFFFF"/>
                </a:highlight>
              </a:rPr>
              <a:t>Develop tools, workflows, and processes</a:t>
            </a:r>
            <a:r>
              <a:rPr lang="en" sz="1200">
                <a:solidFill>
                  <a:srgbClr val="1F1F1F"/>
                </a:solidFill>
                <a:highlight>
                  <a:srgbClr val="FFFFFF"/>
                </a:highlight>
              </a:rPr>
              <a:t> that help you acquire data from multiple sources. </a:t>
            </a:r>
            <a:r>
              <a:rPr lang="en" sz="1200" b="1">
                <a:solidFill>
                  <a:srgbClr val="1F1F1F"/>
                </a:solidFill>
                <a:highlight>
                  <a:srgbClr val="FFFFFF"/>
                </a:highlight>
              </a:rPr>
              <a:t>Design, build, and maintain </a:t>
            </a:r>
            <a:r>
              <a:rPr lang="en" sz="1200">
                <a:solidFill>
                  <a:srgbClr val="1F1F1F"/>
                </a:solidFill>
                <a:highlight>
                  <a:srgbClr val="FFFFFF"/>
                </a:highlight>
              </a:rPr>
              <a:t>scalable data architecture to store data. </a:t>
            </a:r>
            <a:r>
              <a:rPr lang="en" sz="1200">
                <a:solidFill>
                  <a:srgbClr val="1F1F1F"/>
                </a:solidFill>
              </a:rPr>
              <a:t>Data could be stored in databases, data warehouses, data lakes, or any other type of data repository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3. What is DE - fields of DE</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49" name="Google Shape;249;p45"/>
          <p:cNvPicPr preferRelativeResize="0"/>
          <p:nvPr/>
        </p:nvPicPr>
        <p:blipFill>
          <a:blip r:embed="rId3">
            <a:alphaModFix/>
          </a:blip>
          <a:stretch>
            <a:fillRect/>
          </a:stretch>
        </p:blipFill>
        <p:spPr>
          <a:xfrm>
            <a:off x="311700" y="1176125"/>
            <a:ext cx="6916674" cy="3076200"/>
          </a:xfrm>
          <a:prstGeom prst="rect">
            <a:avLst/>
          </a:prstGeom>
          <a:noFill/>
          <a:ln>
            <a:noFill/>
          </a:ln>
        </p:spPr>
      </p:pic>
      <p:sp>
        <p:nvSpPr>
          <p:cNvPr id="250" name="Google Shape;250;p45"/>
          <p:cNvSpPr txBox="1"/>
          <p:nvPr/>
        </p:nvSpPr>
        <p:spPr>
          <a:xfrm>
            <a:off x="311700" y="4144775"/>
            <a:ext cx="8888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highlight>
                  <a:srgbClr val="FFFFFF"/>
                </a:highlight>
              </a:rPr>
              <a:t>Implement and maintain</a:t>
            </a:r>
            <a:r>
              <a:rPr lang="en" sz="1200">
                <a:solidFill>
                  <a:srgbClr val="1F1F1F"/>
                </a:solidFill>
                <a:highlight>
                  <a:srgbClr val="FFFFFF"/>
                </a:highlight>
              </a:rPr>
              <a:t> distributed systems for large-scale processing of data. </a:t>
            </a:r>
            <a:r>
              <a:rPr lang="en" sz="1200" b="1">
                <a:solidFill>
                  <a:srgbClr val="1F1F1F"/>
                </a:solidFill>
                <a:highlight>
                  <a:srgbClr val="FFFFFF"/>
                </a:highlight>
              </a:rPr>
              <a:t>Design</a:t>
            </a:r>
            <a:r>
              <a:rPr lang="en" sz="1200">
                <a:solidFill>
                  <a:srgbClr val="1F1F1F"/>
                </a:solidFill>
                <a:highlight>
                  <a:srgbClr val="FFFFFF"/>
                </a:highlight>
              </a:rPr>
              <a:t> pipelines for the extraction, transformation, and loading of data into data repositories. </a:t>
            </a:r>
            <a:r>
              <a:rPr lang="en" sz="1200" b="1">
                <a:solidFill>
                  <a:srgbClr val="1F1F1F"/>
                </a:solidFill>
                <a:highlight>
                  <a:srgbClr val="FFFFFF"/>
                </a:highlight>
              </a:rPr>
              <a:t>Design or implement</a:t>
            </a:r>
            <a:r>
              <a:rPr lang="en" sz="1200">
                <a:solidFill>
                  <a:srgbClr val="1F1F1F"/>
                </a:solidFill>
                <a:highlight>
                  <a:srgbClr val="FFFFFF"/>
                </a:highlight>
              </a:rPr>
              <a:t> solutions for validating and safeguarding quality, privacy, and security of data. </a:t>
            </a:r>
            <a:r>
              <a:rPr lang="en" sz="1200" b="1">
                <a:solidFill>
                  <a:srgbClr val="1F1F1F"/>
                </a:solidFill>
                <a:highlight>
                  <a:srgbClr val="EEEEEE"/>
                </a:highlight>
              </a:rPr>
              <a:t>Optimize tools, systems, and workflows</a:t>
            </a:r>
            <a:r>
              <a:rPr lang="en" sz="1200">
                <a:solidFill>
                  <a:srgbClr val="1F1F1F"/>
                </a:solidFill>
                <a:highlight>
                  <a:srgbClr val="EEEEEE"/>
                </a:highlight>
              </a:rPr>
              <a:t> for performance, reliability, and scalability. </a:t>
            </a:r>
            <a:r>
              <a:rPr lang="en" sz="1200">
                <a:solidFill>
                  <a:srgbClr val="1F1F1F"/>
                </a:solidFill>
                <a:highlight>
                  <a:srgbClr val="FFFFFF"/>
                </a:highlight>
              </a:rPr>
              <a:t>Ensure data meets all regulatory and compliance guidelines.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3. What is DE - fields of DE</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56" name="Google Shape;256;p46"/>
          <p:cNvPicPr preferRelativeResize="0"/>
          <p:nvPr/>
        </p:nvPicPr>
        <p:blipFill>
          <a:blip r:embed="rId3">
            <a:alphaModFix/>
          </a:blip>
          <a:stretch>
            <a:fillRect/>
          </a:stretch>
        </p:blipFill>
        <p:spPr>
          <a:xfrm>
            <a:off x="189875" y="1120175"/>
            <a:ext cx="6808600" cy="2625075"/>
          </a:xfrm>
          <a:prstGeom prst="rect">
            <a:avLst/>
          </a:prstGeom>
          <a:noFill/>
          <a:ln>
            <a:noFill/>
          </a:ln>
        </p:spPr>
      </p:pic>
      <p:sp>
        <p:nvSpPr>
          <p:cNvPr id="257" name="Google Shape;257;p46"/>
          <p:cNvSpPr txBox="1"/>
          <p:nvPr/>
        </p:nvSpPr>
        <p:spPr>
          <a:xfrm>
            <a:off x="189875" y="3993050"/>
            <a:ext cx="7612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rPr>
              <a:t>Architect or implement </a:t>
            </a:r>
            <a:r>
              <a:rPr lang="en" sz="1200">
                <a:solidFill>
                  <a:srgbClr val="1F1F1F"/>
                </a:solidFill>
              </a:rPr>
              <a:t>data stores for the storage of processed data. </a:t>
            </a:r>
            <a:r>
              <a:rPr lang="en" sz="1200" b="1">
                <a:solidFill>
                  <a:srgbClr val="1F1F1F"/>
                </a:solidFill>
                <a:highlight>
                  <a:srgbClr val="EEEEEE"/>
                </a:highlight>
              </a:rPr>
              <a:t>Ensure systems</a:t>
            </a:r>
            <a:r>
              <a:rPr lang="en" sz="1200">
                <a:solidFill>
                  <a:srgbClr val="1F1F1F"/>
                </a:solidFill>
                <a:highlight>
                  <a:srgbClr val="EEEEEE"/>
                </a:highlight>
              </a:rPr>
              <a:t> are scalable, keeping in mind the evolving nature of data and business needs. </a:t>
            </a:r>
            <a:r>
              <a:rPr lang="en" sz="1200" b="1">
                <a:solidFill>
                  <a:srgbClr val="1F1F1F"/>
                </a:solidFill>
                <a:highlight>
                  <a:srgbClr val="FFFFFF"/>
                </a:highlight>
              </a:rPr>
              <a:t>Ensure tools and systems </a:t>
            </a:r>
            <a:r>
              <a:rPr lang="en" sz="1200">
                <a:solidFill>
                  <a:srgbClr val="1F1F1F"/>
                </a:solidFill>
                <a:highlight>
                  <a:srgbClr val="FFFFFF"/>
                </a:highlight>
              </a:rPr>
              <a:t>are in place that take care of data privacy, security, compliance, monitoring, backup, and recovery.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3. What is DE - fields of DE</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63" name="Google Shape;263;p47"/>
          <p:cNvPicPr preferRelativeResize="0"/>
          <p:nvPr/>
        </p:nvPicPr>
        <p:blipFill>
          <a:blip r:embed="rId3">
            <a:alphaModFix/>
          </a:blip>
          <a:stretch>
            <a:fillRect/>
          </a:stretch>
        </p:blipFill>
        <p:spPr>
          <a:xfrm>
            <a:off x="311700" y="1236428"/>
            <a:ext cx="6941226" cy="2670625"/>
          </a:xfrm>
          <a:prstGeom prst="rect">
            <a:avLst/>
          </a:prstGeom>
          <a:noFill/>
          <a:ln>
            <a:noFill/>
          </a:ln>
        </p:spPr>
      </p:pic>
      <p:sp>
        <p:nvSpPr>
          <p:cNvPr id="264" name="Google Shape;264;p47"/>
          <p:cNvSpPr txBox="1"/>
          <p:nvPr/>
        </p:nvSpPr>
        <p:spPr>
          <a:xfrm>
            <a:off x="502200" y="3907050"/>
            <a:ext cx="8139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APIs, services, and programs that retrieve data on defined parameters for use by end-users. Interfaces and dashboards that present data to users so they can derive insights from the data. Ensure the right measures and checks and balances are in place to keep data secure and provide </a:t>
            </a:r>
            <a:r>
              <a:rPr lang="en" sz="1200">
                <a:solidFill>
                  <a:srgbClr val="1F1F1F"/>
                </a:solidFill>
                <a:highlight>
                  <a:srgbClr val="EEEEEE"/>
                </a:highlight>
              </a:rPr>
              <a:t>rights-based access to users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3. What is DE</a:t>
            </a:r>
            <a:endParaRPr/>
          </a:p>
        </p:txBody>
      </p:sp>
      <p:pic>
        <p:nvPicPr>
          <p:cNvPr id="270" name="Google Shape;270;p48"/>
          <p:cNvPicPr preferRelativeResize="0"/>
          <p:nvPr/>
        </p:nvPicPr>
        <p:blipFill>
          <a:blip r:embed="rId3">
            <a:alphaModFix/>
          </a:blip>
          <a:stretch>
            <a:fillRect/>
          </a:stretch>
        </p:blipFill>
        <p:spPr>
          <a:xfrm>
            <a:off x="427050" y="1170125"/>
            <a:ext cx="7202759" cy="38209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3. What is DE - Conclusion</a:t>
            </a:r>
            <a:endParaRPr/>
          </a:p>
        </p:txBody>
      </p:sp>
      <p:pic>
        <p:nvPicPr>
          <p:cNvPr id="276" name="Google Shape;276;p49"/>
          <p:cNvPicPr preferRelativeResize="0"/>
          <p:nvPr/>
        </p:nvPicPr>
        <p:blipFill>
          <a:blip r:embed="rId3">
            <a:alphaModFix/>
          </a:blip>
          <a:stretch>
            <a:fillRect/>
          </a:stretch>
        </p:blipFill>
        <p:spPr>
          <a:xfrm>
            <a:off x="350850" y="1117600"/>
            <a:ext cx="8442301" cy="3397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4. Defending data engineering</a:t>
            </a:r>
            <a:endParaRPr b="1"/>
          </a:p>
        </p:txBody>
      </p:sp>
      <p:pic>
        <p:nvPicPr>
          <p:cNvPr id="282" name="Google Shape;282;p50"/>
          <p:cNvPicPr preferRelativeResize="0"/>
          <p:nvPr/>
        </p:nvPicPr>
        <p:blipFill>
          <a:blip r:embed="rId3">
            <a:alphaModFix/>
          </a:blip>
          <a:stretch>
            <a:fillRect/>
          </a:stretch>
        </p:blipFill>
        <p:spPr>
          <a:xfrm>
            <a:off x="239800" y="1017725"/>
            <a:ext cx="5378100" cy="2870376"/>
          </a:xfrm>
          <a:prstGeom prst="rect">
            <a:avLst/>
          </a:prstGeom>
          <a:noFill/>
          <a:ln>
            <a:noFill/>
          </a:ln>
        </p:spPr>
      </p:pic>
      <p:sp>
        <p:nvSpPr>
          <p:cNvPr id="283" name="Google Shape;283;p50"/>
          <p:cNvSpPr txBox="1"/>
          <p:nvPr/>
        </p:nvSpPr>
        <p:spPr>
          <a:xfrm>
            <a:off x="374525" y="3820175"/>
            <a:ext cx="72534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 sz="1200">
                <a:solidFill>
                  <a:srgbClr val="1F1F1F"/>
                </a:solidFill>
                <a:highlight>
                  <a:srgbClr val="FFFFFF"/>
                </a:highlight>
              </a:rPr>
              <a:t>we will listen to several data professionals talk about how they define data engineering and how it differs from data analytics </a:t>
            </a:r>
            <a:r>
              <a:rPr lang="en" sz="1200">
                <a:solidFill>
                  <a:srgbClr val="1F1F1F"/>
                </a:solidFill>
              </a:rPr>
              <a:t>and data science.</a:t>
            </a:r>
            <a:endParaRPr sz="1200">
              <a:solidFill>
                <a:srgbClr val="1F1F1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4. Defending data engineering</a:t>
            </a:r>
            <a:endParaRPr b="1"/>
          </a:p>
          <a:p>
            <a:pPr marL="0" lvl="0" indent="0" algn="l" rtl="0">
              <a:spcBef>
                <a:spcPts val="0"/>
              </a:spcBef>
              <a:spcAft>
                <a:spcPts val="0"/>
              </a:spcAft>
              <a:buNone/>
            </a:pPr>
            <a:endParaRPr/>
          </a:p>
        </p:txBody>
      </p:sp>
      <p:pic>
        <p:nvPicPr>
          <p:cNvPr id="289" name="Google Shape;289;p51"/>
          <p:cNvPicPr preferRelativeResize="0"/>
          <p:nvPr/>
        </p:nvPicPr>
        <p:blipFill>
          <a:blip r:embed="rId3">
            <a:alphaModFix/>
          </a:blip>
          <a:stretch>
            <a:fillRect/>
          </a:stretch>
        </p:blipFill>
        <p:spPr>
          <a:xfrm>
            <a:off x="311700" y="1120200"/>
            <a:ext cx="7661750" cy="3820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 Modern data ecosystem</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72" name="Google Shape;72;p16"/>
          <p:cNvPicPr preferRelativeResize="0"/>
          <p:nvPr/>
        </p:nvPicPr>
        <p:blipFill>
          <a:blip r:embed="rId3">
            <a:alphaModFix/>
          </a:blip>
          <a:stretch>
            <a:fillRect/>
          </a:stretch>
        </p:blipFill>
        <p:spPr>
          <a:xfrm>
            <a:off x="948800" y="1152476"/>
            <a:ext cx="7521049" cy="37897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4. Defending data engineering</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95" name="Google Shape;295;p52"/>
          <p:cNvPicPr preferRelativeResize="0"/>
          <p:nvPr/>
        </p:nvPicPr>
        <p:blipFill>
          <a:blip r:embed="rId3">
            <a:alphaModFix/>
          </a:blip>
          <a:stretch>
            <a:fillRect/>
          </a:stretch>
        </p:blipFill>
        <p:spPr>
          <a:xfrm>
            <a:off x="311700" y="1190525"/>
            <a:ext cx="6447401" cy="35899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5. Evolution of Data engineering </a:t>
            </a:r>
            <a:endParaRPr b="1"/>
          </a:p>
        </p:txBody>
      </p:sp>
      <p:pic>
        <p:nvPicPr>
          <p:cNvPr id="301" name="Google Shape;301;p53"/>
          <p:cNvPicPr preferRelativeResize="0"/>
          <p:nvPr/>
        </p:nvPicPr>
        <p:blipFill>
          <a:blip r:embed="rId3">
            <a:alphaModFix/>
          </a:blip>
          <a:stretch>
            <a:fillRect/>
          </a:stretch>
        </p:blipFill>
        <p:spPr>
          <a:xfrm>
            <a:off x="311700" y="1017725"/>
            <a:ext cx="6517176" cy="3408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5. Evolution of Data engineering </a:t>
            </a:r>
            <a:endParaRPr b="1"/>
          </a:p>
          <a:p>
            <a:pPr marL="0" lvl="0" indent="0" algn="l" rtl="0">
              <a:spcBef>
                <a:spcPts val="0"/>
              </a:spcBef>
              <a:spcAft>
                <a:spcPts val="0"/>
              </a:spcAft>
              <a:buNone/>
            </a:pPr>
            <a:endParaRPr/>
          </a:p>
        </p:txBody>
      </p:sp>
      <p:pic>
        <p:nvPicPr>
          <p:cNvPr id="307" name="Google Shape;307;p54"/>
          <p:cNvPicPr preferRelativeResize="0"/>
          <p:nvPr/>
        </p:nvPicPr>
        <p:blipFill>
          <a:blip r:embed="rId3">
            <a:alphaModFix/>
          </a:blip>
          <a:stretch>
            <a:fillRect/>
          </a:stretch>
        </p:blipFill>
        <p:spPr>
          <a:xfrm>
            <a:off x="311700" y="1082725"/>
            <a:ext cx="6715653" cy="3820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5. Evolution of Data engineering </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313" name="Google Shape;313;p55"/>
          <p:cNvPicPr preferRelativeResize="0"/>
          <p:nvPr/>
        </p:nvPicPr>
        <p:blipFill>
          <a:blip r:embed="rId3">
            <a:alphaModFix/>
          </a:blip>
          <a:stretch>
            <a:fillRect/>
          </a:stretch>
        </p:blipFill>
        <p:spPr>
          <a:xfrm>
            <a:off x="311700" y="1145150"/>
            <a:ext cx="6364366" cy="3820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5. Evolution of Data engineering </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319" name="Google Shape;319;p56"/>
          <p:cNvPicPr preferRelativeResize="0"/>
          <p:nvPr/>
        </p:nvPicPr>
        <p:blipFill>
          <a:blip r:embed="rId3">
            <a:alphaModFix/>
          </a:blip>
          <a:stretch>
            <a:fillRect/>
          </a:stretch>
        </p:blipFill>
        <p:spPr>
          <a:xfrm>
            <a:off x="311700" y="1170125"/>
            <a:ext cx="7083098" cy="38209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5. Evolution of Data engineering </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325" name="Google Shape;325;p57"/>
          <p:cNvPicPr preferRelativeResize="0"/>
          <p:nvPr/>
        </p:nvPicPr>
        <p:blipFill>
          <a:blip r:embed="rId3">
            <a:alphaModFix/>
          </a:blip>
          <a:stretch>
            <a:fillRect/>
          </a:stretch>
        </p:blipFill>
        <p:spPr>
          <a:xfrm>
            <a:off x="311700" y="1170125"/>
            <a:ext cx="7864667" cy="3820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Quiz</a:t>
            </a:r>
            <a:endParaRPr b="1"/>
          </a:p>
        </p:txBody>
      </p:sp>
      <p:pic>
        <p:nvPicPr>
          <p:cNvPr id="331" name="Google Shape;331;p58"/>
          <p:cNvPicPr preferRelativeResize="0"/>
          <p:nvPr/>
        </p:nvPicPr>
        <p:blipFill>
          <a:blip r:embed="rId3">
            <a:alphaModFix/>
          </a:blip>
          <a:stretch>
            <a:fillRect/>
          </a:stretch>
        </p:blipFill>
        <p:spPr>
          <a:xfrm>
            <a:off x="152400" y="1170125"/>
            <a:ext cx="8839203" cy="341659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Quiz</a:t>
            </a:r>
            <a:endParaRPr b="1"/>
          </a:p>
          <a:p>
            <a:pPr marL="0" lvl="0" indent="0" algn="l" rtl="0">
              <a:spcBef>
                <a:spcPts val="0"/>
              </a:spcBef>
              <a:spcAft>
                <a:spcPts val="0"/>
              </a:spcAft>
              <a:buNone/>
            </a:pPr>
            <a:endParaRPr/>
          </a:p>
        </p:txBody>
      </p:sp>
      <p:pic>
        <p:nvPicPr>
          <p:cNvPr id="337" name="Google Shape;337;p59"/>
          <p:cNvPicPr preferRelativeResize="0"/>
          <p:nvPr/>
        </p:nvPicPr>
        <p:blipFill>
          <a:blip r:embed="rId3">
            <a:alphaModFix/>
          </a:blip>
          <a:stretch>
            <a:fillRect/>
          </a:stretch>
        </p:blipFill>
        <p:spPr>
          <a:xfrm>
            <a:off x="311700" y="1210101"/>
            <a:ext cx="8167649" cy="35230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Quiz</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343" name="Google Shape;343;p60"/>
          <p:cNvPicPr preferRelativeResize="0"/>
          <p:nvPr/>
        </p:nvPicPr>
        <p:blipFill>
          <a:blip r:embed="rId3">
            <a:alphaModFix/>
          </a:blip>
          <a:stretch>
            <a:fillRect/>
          </a:stretch>
        </p:blipFill>
        <p:spPr>
          <a:xfrm>
            <a:off x="0" y="1264286"/>
            <a:ext cx="9143999" cy="358867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Quiz</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349" name="Google Shape;349;p61"/>
          <p:cNvPicPr preferRelativeResize="0"/>
          <p:nvPr/>
        </p:nvPicPr>
        <p:blipFill>
          <a:blip r:embed="rId3">
            <a:alphaModFix/>
          </a:blip>
          <a:stretch>
            <a:fillRect/>
          </a:stretch>
        </p:blipFill>
        <p:spPr>
          <a:xfrm>
            <a:off x="311700" y="1162043"/>
            <a:ext cx="8520601" cy="345648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 Modern data ecosystem - Data sources</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78" name="Google Shape;78;p17"/>
          <p:cNvPicPr preferRelativeResize="0"/>
          <p:nvPr/>
        </p:nvPicPr>
        <p:blipFill>
          <a:blip r:embed="rId3">
            <a:alphaModFix/>
          </a:blip>
          <a:stretch>
            <a:fillRect/>
          </a:stretch>
        </p:blipFill>
        <p:spPr>
          <a:xfrm>
            <a:off x="311700" y="1195100"/>
            <a:ext cx="7001272" cy="38209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Quiz</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355" name="Google Shape;355;p62"/>
          <p:cNvPicPr preferRelativeResize="0"/>
          <p:nvPr/>
        </p:nvPicPr>
        <p:blipFill>
          <a:blip r:embed="rId3">
            <a:alphaModFix/>
          </a:blip>
          <a:stretch>
            <a:fillRect/>
          </a:stretch>
        </p:blipFill>
        <p:spPr>
          <a:xfrm>
            <a:off x="152400" y="1270000"/>
            <a:ext cx="8839201" cy="333610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Quiz</a:t>
            </a:r>
            <a:endParaRPr b="1"/>
          </a:p>
        </p:txBody>
      </p:sp>
      <p:pic>
        <p:nvPicPr>
          <p:cNvPr id="361" name="Google Shape;361;p63"/>
          <p:cNvPicPr preferRelativeResize="0"/>
          <p:nvPr/>
        </p:nvPicPr>
        <p:blipFill>
          <a:blip r:embed="rId3">
            <a:alphaModFix/>
          </a:blip>
          <a:stretch>
            <a:fillRect/>
          </a:stretch>
        </p:blipFill>
        <p:spPr>
          <a:xfrm>
            <a:off x="152400" y="1170125"/>
            <a:ext cx="8839201" cy="348530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Quiz</a:t>
            </a:r>
            <a:endParaRPr b="1"/>
          </a:p>
          <a:p>
            <a:pPr marL="0" lvl="0" indent="0" algn="l" rtl="0">
              <a:spcBef>
                <a:spcPts val="0"/>
              </a:spcBef>
              <a:spcAft>
                <a:spcPts val="0"/>
              </a:spcAft>
              <a:buNone/>
            </a:pPr>
            <a:endParaRPr/>
          </a:p>
        </p:txBody>
      </p:sp>
      <p:pic>
        <p:nvPicPr>
          <p:cNvPr id="367" name="Google Shape;367;p64"/>
          <p:cNvPicPr preferRelativeResize="0"/>
          <p:nvPr/>
        </p:nvPicPr>
        <p:blipFill>
          <a:blip r:embed="rId3">
            <a:alphaModFix/>
          </a:blip>
          <a:stretch>
            <a:fillRect/>
          </a:stretch>
        </p:blipFill>
        <p:spPr>
          <a:xfrm>
            <a:off x="152400" y="1170125"/>
            <a:ext cx="8839199" cy="310116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Quiz</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373" name="Google Shape;373;p65"/>
          <p:cNvPicPr preferRelativeResize="0"/>
          <p:nvPr/>
        </p:nvPicPr>
        <p:blipFill>
          <a:blip r:embed="rId3">
            <a:alphaModFix/>
          </a:blip>
          <a:stretch>
            <a:fillRect/>
          </a:stretch>
        </p:blipFill>
        <p:spPr>
          <a:xfrm>
            <a:off x="152400" y="1170125"/>
            <a:ext cx="8839198" cy="329188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6. Responsibilities and skillsets of Data Engineer</a:t>
            </a:r>
            <a:endParaRPr b="1"/>
          </a:p>
        </p:txBody>
      </p:sp>
      <p:pic>
        <p:nvPicPr>
          <p:cNvPr id="379" name="Google Shape;379;p66"/>
          <p:cNvPicPr preferRelativeResize="0"/>
          <p:nvPr/>
        </p:nvPicPr>
        <p:blipFill>
          <a:blip r:embed="rId3">
            <a:alphaModFix/>
          </a:blip>
          <a:stretch>
            <a:fillRect/>
          </a:stretch>
        </p:blipFill>
        <p:spPr>
          <a:xfrm>
            <a:off x="800100" y="1017725"/>
            <a:ext cx="7543800" cy="33242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6. Responsibilities</a:t>
            </a:r>
            <a:endParaRPr b="1"/>
          </a:p>
        </p:txBody>
      </p:sp>
      <p:pic>
        <p:nvPicPr>
          <p:cNvPr id="385" name="Google Shape;385;p67"/>
          <p:cNvPicPr preferRelativeResize="0"/>
          <p:nvPr/>
        </p:nvPicPr>
        <p:blipFill>
          <a:blip r:embed="rId3">
            <a:alphaModFix/>
          </a:blip>
          <a:stretch>
            <a:fillRect/>
          </a:stretch>
        </p:blipFill>
        <p:spPr>
          <a:xfrm>
            <a:off x="311700" y="1095225"/>
            <a:ext cx="5153025" cy="3086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6. Responsibilities</a:t>
            </a:r>
            <a:endParaRPr b="1"/>
          </a:p>
        </p:txBody>
      </p:sp>
      <p:pic>
        <p:nvPicPr>
          <p:cNvPr id="391" name="Google Shape;391;p68"/>
          <p:cNvPicPr preferRelativeResize="0"/>
          <p:nvPr/>
        </p:nvPicPr>
        <p:blipFill>
          <a:blip r:embed="rId3">
            <a:alphaModFix/>
          </a:blip>
          <a:stretch>
            <a:fillRect/>
          </a:stretch>
        </p:blipFill>
        <p:spPr>
          <a:xfrm>
            <a:off x="311700" y="1070250"/>
            <a:ext cx="6858000" cy="3257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6. Technical skills</a:t>
            </a:r>
            <a:endParaRPr b="1"/>
          </a:p>
        </p:txBody>
      </p:sp>
      <p:pic>
        <p:nvPicPr>
          <p:cNvPr id="397" name="Google Shape;397;p69"/>
          <p:cNvPicPr preferRelativeResize="0"/>
          <p:nvPr/>
        </p:nvPicPr>
        <p:blipFill>
          <a:blip r:embed="rId3">
            <a:alphaModFix/>
          </a:blip>
          <a:stretch>
            <a:fillRect/>
          </a:stretch>
        </p:blipFill>
        <p:spPr>
          <a:xfrm>
            <a:off x="311700" y="1143000"/>
            <a:ext cx="7286625" cy="2857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6. Technical skills</a:t>
            </a:r>
            <a:endParaRPr b="1"/>
          </a:p>
          <a:p>
            <a:pPr marL="0" lvl="0" indent="0" algn="l" rtl="0">
              <a:spcBef>
                <a:spcPts val="0"/>
              </a:spcBef>
              <a:spcAft>
                <a:spcPts val="0"/>
              </a:spcAft>
              <a:buNone/>
            </a:pPr>
            <a:endParaRPr/>
          </a:p>
        </p:txBody>
      </p:sp>
      <p:pic>
        <p:nvPicPr>
          <p:cNvPr id="403" name="Google Shape;403;p70"/>
          <p:cNvPicPr preferRelativeResize="0"/>
          <p:nvPr/>
        </p:nvPicPr>
        <p:blipFill>
          <a:blip r:embed="rId3">
            <a:alphaModFix/>
          </a:blip>
          <a:stretch>
            <a:fillRect/>
          </a:stretch>
        </p:blipFill>
        <p:spPr>
          <a:xfrm>
            <a:off x="938213" y="1185863"/>
            <a:ext cx="7267575" cy="2771775"/>
          </a:xfrm>
          <a:prstGeom prst="rect">
            <a:avLst/>
          </a:prstGeom>
          <a:noFill/>
          <a:ln>
            <a:noFill/>
          </a:ln>
        </p:spPr>
      </p:pic>
      <p:sp>
        <p:nvSpPr>
          <p:cNvPr id="404" name="Google Shape;404;p70"/>
          <p:cNvSpPr txBox="1"/>
          <p:nvPr/>
        </p:nvSpPr>
        <p:spPr>
          <a:xfrm>
            <a:off x="611725" y="4069850"/>
            <a:ext cx="6354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F1F1F"/>
                </a:solidFill>
                <a:highlight>
                  <a:srgbClr val="FFFFFF"/>
                </a:highlight>
              </a:rPr>
              <a:t>application services,</a:t>
            </a:r>
            <a:r>
              <a:rPr lang="en" sz="1200">
                <a:solidFill>
                  <a:srgbClr val="1F1F1F"/>
                </a:solidFill>
                <a:highlight>
                  <a:srgbClr val="FFFFFF"/>
                </a:highlight>
              </a:rPr>
              <a:t> such as load balancing and application performance monitoring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6. Technical skills</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410" name="Google Shape;410;p71"/>
          <p:cNvPicPr preferRelativeResize="0"/>
          <p:nvPr/>
        </p:nvPicPr>
        <p:blipFill>
          <a:blip r:embed="rId3">
            <a:alphaModFix/>
          </a:blip>
          <a:stretch>
            <a:fillRect/>
          </a:stretch>
        </p:blipFill>
        <p:spPr>
          <a:xfrm>
            <a:off x="619525" y="1017725"/>
            <a:ext cx="7607601" cy="3608825"/>
          </a:xfrm>
          <a:prstGeom prst="rect">
            <a:avLst/>
          </a:prstGeom>
          <a:noFill/>
          <a:ln>
            <a:noFill/>
          </a:ln>
        </p:spPr>
      </p:pic>
      <p:sp>
        <p:nvSpPr>
          <p:cNvPr id="411" name="Google Shape;411;p71"/>
          <p:cNvSpPr txBox="1"/>
          <p:nvPr/>
        </p:nvSpPr>
        <p:spPr>
          <a:xfrm>
            <a:off x="112375" y="1548050"/>
            <a:ext cx="4743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t>RDBMS:</a:t>
            </a:r>
            <a:r>
              <a:rPr lang="en" sz="1000"/>
              <a:t> Relationship Database Magenetment System</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 Modern data ecosystem - Data sources</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b="1"/>
          </a:p>
        </p:txBody>
      </p:sp>
      <p:pic>
        <p:nvPicPr>
          <p:cNvPr id="84" name="Google Shape;84;p18"/>
          <p:cNvPicPr preferRelativeResize="0"/>
          <p:nvPr/>
        </p:nvPicPr>
        <p:blipFill>
          <a:blip r:embed="rId3">
            <a:alphaModFix/>
          </a:blip>
          <a:stretch>
            <a:fillRect/>
          </a:stretch>
        </p:blipFill>
        <p:spPr>
          <a:xfrm>
            <a:off x="311698" y="1152473"/>
            <a:ext cx="7199627" cy="38887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6. Technical skills</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417" name="Google Shape;417;p72"/>
          <p:cNvPicPr preferRelativeResize="0"/>
          <p:nvPr/>
        </p:nvPicPr>
        <p:blipFill>
          <a:blip r:embed="rId3">
            <a:alphaModFix/>
          </a:blip>
          <a:stretch>
            <a:fillRect/>
          </a:stretch>
        </p:blipFill>
        <p:spPr>
          <a:xfrm>
            <a:off x="152400" y="1170125"/>
            <a:ext cx="8839201" cy="293215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6. Technical skills</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423" name="Google Shape;423;p73"/>
          <p:cNvPicPr preferRelativeResize="0"/>
          <p:nvPr/>
        </p:nvPicPr>
        <p:blipFill>
          <a:blip r:embed="rId3">
            <a:alphaModFix/>
          </a:blip>
          <a:stretch>
            <a:fillRect/>
          </a:stretch>
        </p:blipFill>
        <p:spPr>
          <a:xfrm>
            <a:off x="152400" y="1170125"/>
            <a:ext cx="8839200" cy="2631848"/>
          </a:xfrm>
          <a:prstGeom prst="rect">
            <a:avLst/>
          </a:prstGeom>
          <a:noFill/>
          <a:ln>
            <a:noFill/>
          </a:ln>
        </p:spPr>
      </p:pic>
      <p:sp>
        <p:nvSpPr>
          <p:cNvPr id="424" name="Google Shape;424;p73"/>
          <p:cNvSpPr txBox="1"/>
          <p:nvPr/>
        </p:nvSpPr>
        <p:spPr>
          <a:xfrm>
            <a:off x="399500" y="3801975"/>
            <a:ext cx="756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F1F1F"/>
                </a:solidFill>
                <a:highlight>
                  <a:srgbClr val="FFFFFF"/>
                </a:highlight>
              </a:rPr>
              <a:t>Experience of working with ETL tools such as IBM Infosphere Information Server, AWS </a:t>
            </a:r>
            <a:r>
              <a:rPr lang="en" sz="1200">
                <a:solidFill>
                  <a:srgbClr val="1F1F1F"/>
                </a:solidFill>
                <a:highlight>
                  <a:srgbClr val="EEEEEE"/>
                </a:highlight>
              </a:rPr>
              <a:t>Glue, and Improvado</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6. Technical skills</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430" name="Google Shape;430;p74"/>
          <p:cNvPicPr preferRelativeResize="0"/>
          <p:nvPr/>
        </p:nvPicPr>
        <p:blipFill>
          <a:blip r:embed="rId3">
            <a:alphaModFix/>
          </a:blip>
          <a:stretch>
            <a:fillRect/>
          </a:stretch>
        </p:blipFill>
        <p:spPr>
          <a:xfrm>
            <a:off x="311700" y="1316824"/>
            <a:ext cx="8192599" cy="34407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6. Technical skills</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436" name="Google Shape;436;p75"/>
          <p:cNvPicPr preferRelativeResize="0"/>
          <p:nvPr/>
        </p:nvPicPr>
        <p:blipFill>
          <a:blip r:embed="rId3">
            <a:alphaModFix/>
          </a:blip>
          <a:stretch>
            <a:fillRect/>
          </a:stretch>
        </p:blipFill>
        <p:spPr>
          <a:xfrm>
            <a:off x="152400" y="1170125"/>
            <a:ext cx="8839201" cy="247739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6. Functional skills</a:t>
            </a:r>
            <a:endParaRPr b="1"/>
          </a:p>
        </p:txBody>
      </p:sp>
      <p:pic>
        <p:nvPicPr>
          <p:cNvPr id="442" name="Google Shape;442;p76"/>
          <p:cNvPicPr preferRelativeResize="0"/>
          <p:nvPr/>
        </p:nvPicPr>
        <p:blipFill>
          <a:blip r:embed="rId3">
            <a:alphaModFix/>
          </a:blip>
          <a:stretch>
            <a:fillRect/>
          </a:stretch>
        </p:blipFill>
        <p:spPr>
          <a:xfrm>
            <a:off x="152400" y="1170125"/>
            <a:ext cx="8526520" cy="38209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6. Functional skills</a:t>
            </a:r>
            <a:endParaRPr b="1"/>
          </a:p>
          <a:p>
            <a:pPr marL="0" lvl="0" indent="0" algn="l" rtl="0">
              <a:spcBef>
                <a:spcPts val="0"/>
              </a:spcBef>
              <a:spcAft>
                <a:spcPts val="0"/>
              </a:spcAft>
              <a:buNone/>
            </a:pPr>
            <a:endParaRPr/>
          </a:p>
        </p:txBody>
      </p:sp>
      <p:pic>
        <p:nvPicPr>
          <p:cNvPr id="448" name="Google Shape;448;p77"/>
          <p:cNvPicPr preferRelativeResize="0"/>
          <p:nvPr/>
        </p:nvPicPr>
        <p:blipFill>
          <a:blip r:embed="rId3">
            <a:alphaModFix/>
          </a:blip>
          <a:stretch>
            <a:fillRect/>
          </a:stretch>
        </p:blipFill>
        <p:spPr>
          <a:xfrm>
            <a:off x="152400" y="1170125"/>
            <a:ext cx="8839201" cy="336150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6. Functional skills</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454" name="Google Shape;454;p78"/>
          <p:cNvPicPr preferRelativeResize="0"/>
          <p:nvPr/>
        </p:nvPicPr>
        <p:blipFill>
          <a:blip r:embed="rId3">
            <a:alphaModFix/>
          </a:blip>
          <a:stretch>
            <a:fillRect/>
          </a:stretch>
        </p:blipFill>
        <p:spPr>
          <a:xfrm>
            <a:off x="528638" y="1207575"/>
            <a:ext cx="8086725" cy="33051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6. Soft skills</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460" name="Google Shape;460;p79"/>
          <p:cNvPicPr preferRelativeResize="0"/>
          <p:nvPr/>
        </p:nvPicPr>
        <p:blipFill>
          <a:blip r:embed="rId3">
            <a:alphaModFix/>
          </a:blip>
          <a:stretch>
            <a:fillRect/>
          </a:stretch>
        </p:blipFill>
        <p:spPr>
          <a:xfrm>
            <a:off x="152400" y="1170125"/>
            <a:ext cx="8790078" cy="38209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80"/>
          <p:cNvSpPr txBox="1">
            <a:spLocks noGrp="1"/>
          </p:cNvSpPr>
          <p:nvPr>
            <p:ph type="title"/>
          </p:nvPr>
        </p:nvSpPr>
        <p:spPr>
          <a:xfrm>
            <a:off x="311700" y="237200"/>
            <a:ext cx="8520600" cy="78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6. Responsibilities and skillsets of Data Engineer - Conclusion</a:t>
            </a:r>
            <a:endParaRPr/>
          </a:p>
        </p:txBody>
      </p:sp>
      <p:pic>
        <p:nvPicPr>
          <p:cNvPr id="466" name="Google Shape;466;p80"/>
          <p:cNvPicPr preferRelativeResize="0"/>
          <p:nvPr/>
        </p:nvPicPr>
        <p:blipFill>
          <a:blip r:embed="rId3">
            <a:alphaModFix/>
          </a:blip>
          <a:stretch>
            <a:fillRect/>
          </a:stretch>
        </p:blipFill>
        <p:spPr>
          <a:xfrm>
            <a:off x="311700" y="1220050"/>
            <a:ext cx="7390308" cy="38209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6. View points from professionals</a:t>
            </a:r>
            <a:endParaRPr b="1"/>
          </a:p>
        </p:txBody>
      </p:sp>
      <p:pic>
        <p:nvPicPr>
          <p:cNvPr id="472" name="Google Shape;472;p81"/>
          <p:cNvPicPr preferRelativeResize="0"/>
          <p:nvPr/>
        </p:nvPicPr>
        <p:blipFill>
          <a:blip r:embed="rId3">
            <a:alphaModFix/>
          </a:blip>
          <a:stretch>
            <a:fillRect/>
          </a:stretch>
        </p:blipFill>
        <p:spPr>
          <a:xfrm>
            <a:off x="311700" y="1017725"/>
            <a:ext cx="6765745" cy="382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 Modern data ecosystem - Data sources</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b="1"/>
          </a:p>
        </p:txBody>
      </p:sp>
      <p:pic>
        <p:nvPicPr>
          <p:cNvPr id="90" name="Google Shape;90;p19"/>
          <p:cNvPicPr preferRelativeResize="0"/>
          <p:nvPr/>
        </p:nvPicPr>
        <p:blipFill>
          <a:blip r:embed="rId3">
            <a:alphaModFix/>
          </a:blip>
          <a:stretch>
            <a:fillRect/>
          </a:stretch>
        </p:blipFill>
        <p:spPr>
          <a:xfrm>
            <a:off x="249275" y="1259848"/>
            <a:ext cx="6459900" cy="352715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6. View points from professionals</a:t>
            </a:r>
            <a:endParaRPr b="1"/>
          </a:p>
        </p:txBody>
      </p:sp>
      <p:pic>
        <p:nvPicPr>
          <p:cNvPr id="478" name="Google Shape;478;p82"/>
          <p:cNvPicPr preferRelativeResize="0"/>
          <p:nvPr/>
        </p:nvPicPr>
        <p:blipFill>
          <a:blip r:embed="rId3">
            <a:alphaModFix/>
          </a:blip>
          <a:stretch>
            <a:fillRect/>
          </a:stretch>
        </p:blipFill>
        <p:spPr>
          <a:xfrm>
            <a:off x="701700" y="1157625"/>
            <a:ext cx="6705076" cy="38209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6. View points from professionals</a:t>
            </a:r>
            <a:endParaRPr b="1"/>
          </a:p>
          <a:p>
            <a:pPr marL="0" lvl="0" indent="0" algn="l" rtl="0">
              <a:spcBef>
                <a:spcPts val="0"/>
              </a:spcBef>
              <a:spcAft>
                <a:spcPts val="0"/>
              </a:spcAft>
              <a:buNone/>
            </a:pPr>
            <a:endParaRPr/>
          </a:p>
        </p:txBody>
      </p:sp>
      <p:pic>
        <p:nvPicPr>
          <p:cNvPr id="484" name="Google Shape;484;p83"/>
          <p:cNvPicPr preferRelativeResize="0"/>
          <p:nvPr/>
        </p:nvPicPr>
        <p:blipFill>
          <a:blip r:embed="rId3">
            <a:alphaModFix/>
          </a:blip>
          <a:stretch>
            <a:fillRect/>
          </a:stretch>
        </p:blipFill>
        <p:spPr>
          <a:xfrm>
            <a:off x="311700" y="1145150"/>
            <a:ext cx="6572250" cy="2990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Quiz</a:t>
            </a:r>
            <a:endParaRPr b="1"/>
          </a:p>
        </p:txBody>
      </p:sp>
      <p:pic>
        <p:nvPicPr>
          <p:cNvPr id="490" name="Google Shape;490;p84"/>
          <p:cNvPicPr preferRelativeResize="0"/>
          <p:nvPr/>
        </p:nvPicPr>
        <p:blipFill>
          <a:blip r:embed="rId3">
            <a:alphaModFix/>
          </a:blip>
          <a:stretch>
            <a:fillRect/>
          </a:stretch>
        </p:blipFill>
        <p:spPr>
          <a:xfrm>
            <a:off x="0" y="1137072"/>
            <a:ext cx="9144001" cy="324385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Quiz</a:t>
            </a:r>
            <a:endParaRPr b="1"/>
          </a:p>
          <a:p>
            <a:pPr marL="0" lvl="0" indent="0" algn="l" rtl="0">
              <a:spcBef>
                <a:spcPts val="0"/>
              </a:spcBef>
              <a:spcAft>
                <a:spcPts val="0"/>
              </a:spcAft>
              <a:buNone/>
            </a:pPr>
            <a:endParaRPr/>
          </a:p>
        </p:txBody>
      </p:sp>
      <p:pic>
        <p:nvPicPr>
          <p:cNvPr id="496" name="Google Shape;496;p85"/>
          <p:cNvPicPr preferRelativeResize="0"/>
          <p:nvPr/>
        </p:nvPicPr>
        <p:blipFill>
          <a:blip r:embed="rId3">
            <a:alphaModFix/>
          </a:blip>
          <a:stretch>
            <a:fillRect/>
          </a:stretch>
        </p:blipFill>
        <p:spPr>
          <a:xfrm>
            <a:off x="152400" y="1170125"/>
            <a:ext cx="8839198" cy="333413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Quiz</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502" name="Google Shape;502;p86"/>
          <p:cNvPicPr preferRelativeResize="0"/>
          <p:nvPr/>
        </p:nvPicPr>
        <p:blipFill>
          <a:blip r:embed="rId3">
            <a:alphaModFix/>
          </a:blip>
          <a:stretch>
            <a:fillRect/>
          </a:stretch>
        </p:blipFill>
        <p:spPr>
          <a:xfrm>
            <a:off x="152400" y="1170125"/>
            <a:ext cx="8839203" cy="34748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 Modern data ecosystem - Data sources</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b="1"/>
          </a:p>
        </p:txBody>
      </p:sp>
      <p:pic>
        <p:nvPicPr>
          <p:cNvPr id="96" name="Google Shape;96;p20"/>
          <p:cNvPicPr preferRelativeResize="0"/>
          <p:nvPr/>
        </p:nvPicPr>
        <p:blipFill>
          <a:blip r:embed="rId3">
            <a:alphaModFix/>
          </a:blip>
          <a:stretch>
            <a:fillRect/>
          </a:stretch>
        </p:blipFill>
        <p:spPr>
          <a:xfrm>
            <a:off x="311700" y="1152476"/>
            <a:ext cx="6871874" cy="3554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311700" y="187275"/>
            <a:ext cx="8520600" cy="830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1. Modern data ecosystem - Enterprise data environment</a:t>
            </a:r>
            <a:endParaRPr b="1"/>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102" name="Google Shape;102;p21"/>
          <p:cNvPicPr preferRelativeResize="0"/>
          <p:nvPr/>
        </p:nvPicPr>
        <p:blipFill>
          <a:blip r:embed="rId3">
            <a:alphaModFix/>
          </a:blip>
          <a:stretch>
            <a:fillRect/>
          </a:stretch>
        </p:blipFill>
        <p:spPr>
          <a:xfrm>
            <a:off x="311700" y="1182600"/>
            <a:ext cx="7405986" cy="38209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1265</Words>
  <Application>Microsoft Macintosh PowerPoint</Application>
  <PresentationFormat>On-screen Show (16:9)</PresentationFormat>
  <Paragraphs>152</Paragraphs>
  <Slides>74</Slides>
  <Notes>74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74</vt:i4>
      </vt:variant>
    </vt:vector>
  </HeadingPairs>
  <TitlesOfParts>
    <vt:vector size="78" baseType="lpstr">
      <vt:lpstr>Arial</vt:lpstr>
      <vt:lpstr>OpenSans</vt:lpstr>
      <vt:lpstr>Source Sans Pro</vt:lpstr>
      <vt:lpstr>Simple Light</vt:lpstr>
      <vt:lpstr>Introduction</vt:lpstr>
      <vt:lpstr>1. Modern data ecosystem</vt:lpstr>
      <vt:lpstr>1. Modern data ecosystem </vt:lpstr>
      <vt:lpstr>1. Modern data ecosystem  </vt:lpstr>
      <vt:lpstr>1. Modern data ecosystem - Data sources   </vt:lpstr>
      <vt:lpstr>1. Modern data ecosystem - Data sources    </vt:lpstr>
      <vt:lpstr>1. Modern data ecosystem - Data sources    </vt:lpstr>
      <vt:lpstr>1. Modern data ecosystem - Data sources    </vt:lpstr>
      <vt:lpstr>1. Modern data ecosystem - Enterprise data environment    </vt:lpstr>
      <vt:lpstr>1. Modern data ecosystem - Enterprise data environment     </vt:lpstr>
      <vt:lpstr>1. Modern data ecosystem - Users</vt:lpstr>
      <vt:lpstr>1. Modern data ecosystem</vt:lpstr>
      <vt:lpstr>1. Modern data ecosystem </vt:lpstr>
      <vt:lpstr>2. Key players in Data ecosystem</vt:lpstr>
      <vt:lpstr>2. Key players in Data ecosystem </vt:lpstr>
      <vt:lpstr>2. Key players in Data ecosystem - Data engineer </vt:lpstr>
      <vt:lpstr>2. Key players in Data ecosystem - Data engineer  </vt:lpstr>
      <vt:lpstr>2. Key players in Data ecosystem - Data engineer   </vt:lpstr>
      <vt:lpstr>2. Key players in Data ecosystem - Data Analyst</vt:lpstr>
      <vt:lpstr>2. Key players in Data ecosystem - Data Analyst </vt:lpstr>
      <vt:lpstr>2. Key players in Data ecosystem - Data Analyst  </vt:lpstr>
      <vt:lpstr>2. Key players in Data ecosystem - Data Analyst   </vt:lpstr>
      <vt:lpstr>2. Key players in Data ecosystem - Data Scientist    </vt:lpstr>
      <vt:lpstr>2. Key players in Data ecosystem - Data Scientist     </vt:lpstr>
      <vt:lpstr>2. Key players in Data ecosystem - Data Scientist      </vt:lpstr>
      <vt:lpstr>2. Key players in Data ecosystem - BI analyst</vt:lpstr>
      <vt:lpstr>2. Key players in Data ecosystem - BI analyst </vt:lpstr>
      <vt:lpstr>2. Key players in Data ecosystem - Summary</vt:lpstr>
      <vt:lpstr>3. What is DE - Introduction</vt:lpstr>
      <vt:lpstr>3. What is DE - Introduction </vt:lpstr>
      <vt:lpstr>3. What is DE - fields of DE</vt:lpstr>
      <vt:lpstr>3. What is DE - fields of DE </vt:lpstr>
      <vt:lpstr>3. What is DE - fields of DE  </vt:lpstr>
      <vt:lpstr>3. What is DE - fields of DE   </vt:lpstr>
      <vt:lpstr>3. What is DE - fields of DE    </vt:lpstr>
      <vt:lpstr>3. What is DE</vt:lpstr>
      <vt:lpstr>3. What is DE - Conclusion</vt:lpstr>
      <vt:lpstr>4. Defending data engineering</vt:lpstr>
      <vt:lpstr>4. Defending data engineering </vt:lpstr>
      <vt:lpstr>4. Defending data engineering  </vt:lpstr>
      <vt:lpstr>5. Evolution of Data engineering </vt:lpstr>
      <vt:lpstr>5. Evolution of Data engineering  </vt:lpstr>
      <vt:lpstr>5. Evolution of Data engineering   </vt:lpstr>
      <vt:lpstr>5. Evolution of Data engineering    </vt:lpstr>
      <vt:lpstr>5. Evolution of Data engineering     </vt:lpstr>
      <vt:lpstr>Quiz</vt:lpstr>
      <vt:lpstr>Quiz </vt:lpstr>
      <vt:lpstr>Quiz  </vt:lpstr>
      <vt:lpstr>Quiz   </vt:lpstr>
      <vt:lpstr>Quiz    </vt:lpstr>
      <vt:lpstr>Quiz</vt:lpstr>
      <vt:lpstr>Quiz </vt:lpstr>
      <vt:lpstr>Quiz  </vt:lpstr>
      <vt:lpstr>6. Responsibilities and skillsets of Data Engineer</vt:lpstr>
      <vt:lpstr>6. Responsibilities</vt:lpstr>
      <vt:lpstr>6. Responsibilities</vt:lpstr>
      <vt:lpstr>6. Technical skills</vt:lpstr>
      <vt:lpstr>6. Technical skills </vt:lpstr>
      <vt:lpstr>6. Technical skills  </vt:lpstr>
      <vt:lpstr>6. Technical skills   </vt:lpstr>
      <vt:lpstr>6. Technical skills    </vt:lpstr>
      <vt:lpstr>6. Technical skills     </vt:lpstr>
      <vt:lpstr>6. Technical skills      </vt:lpstr>
      <vt:lpstr>6. Functional skills</vt:lpstr>
      <vt:lpstr>6. Functional skills </vt:lpstr>
      <vt:lpstr>6. Functional skills  </vt:lpstr>
      <vt:lpstr>6. Soft skills   </vt:lpstr>
      <vt:lpstr>6. Responsibilities and skillsets of Data Engineer - Conclusion</vt:lpstr>
      <vt:lpstr>6. View points from professionals</vt:lpstr>
      <vt:lpstr>6. View points from professionals</vt:lpstr>
      <vt:lpstr>6. View points from professionals </vt:lpstr>
      <vt:lpstr>Quiz</vt:lpstr>
      <vt:lpstr>Quiz </vt:lpstr>
      <vt:lpstr>Quiz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cp:lastModifiedBy>Smit Shah</cp:lastModifiedBy>
  <cp:revision>4</cp:revision>
  <dcterms:modified xsi:type="dcterms:W3CDTF">2023-04-23T17:44:52Z</dcterms:modified>
</cp:coreProperties>
</file>